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67" r:id="rId3"/>
    <p:sldId id="265" r:id="rId4"/>
    <p:sldId id="266" r:id="rId5"/>
    <p:sldId id="268" r:id="rId6"/>
    <p:sldId id="257" r:id="rId7"/>
    <p:sldId id="258" r:id="rId8"/>
    <p:sldId id="261" r:id="rId9"/>
    <p:sldId id="270" r:id="rId10"/>
    <p:sldId id="260" r:id="rId11"/>
    <p:sldId id="262" r:id="rId12"/>
    <p:sldId id="272" r:id="rId13"/>
    <p:sldId id="274" r:id="rId14"/>
    <p:sldId id="269"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p:restoredTop sz="96197"/>
  </p:normalViewPr>
  <p:slideViewPr>
    <p:cSldViewPr snapToGrid="0">
      <p:cViewPr>
        <p:scale>
          <a:sx n="161" d="100"/>
          <a:sy n="161" d="100"/>
        </p:scale>
        <p:origin x="6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Proportion of Journals</c:v>
                </c:pt>
              </c:strCache>
            </c:strRef>
          </c:tx>
          <c:explosion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63B-414B-A9E4-B717D7EF562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263B-414B-A9E4-B717D7EF562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63B-414B-A9E4-B717D7EF562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63B-414B-A9E4-B717D7EF5626}"/>
              </c:ext>
            </c:extLst>
          </c:dPt>
          <c:dLbls>
            <c:dLbl>
              <c:idx val="0"/>
              <c:layout>
                <c:manualLayout>
                  <c:x val="8.4761308981454953E-2"/>
                  <c:y val="0.1232832559928701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63B-414B-A9E4-B717D7EF5626}"/>
                </c:ext>
              </c:extLst>
            </c:dLbl>
            <c:dLbl>
              <c:idx val="1"/>
              <c:layout>
                <c:manualLayout>
                  <c:x val="3.2532423084420066E-2"/>
                  <c:y val="-9.844081318217150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63B-414B-A9E4-B717D7EF5626}"/>
                </c:ext>
              </c:extLst>
            </c:dLbl>
            <c:dLbl>
              <c:idx val="2"/>
              <c:layout>
                <c:manualLayout>
                  <c:x val="-3.8084669468129974E-2"/>
                  <c:y val="-9.204665627704916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lumMod val="7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63B-414B-A9E4-B717D7EF5626}"/>
                </c:ext>
              </c:extLst>
            </c:dLbl>
            <c:dLbl>
              <c:idx val="3"/>
              <c:layout>
                <c:manualLayout>
                  <c:x val="-2.6258958562822114E-2"/>
                  <c:y val="4.458921705515672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3B-414B-A9E4-B717D7EF562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1"/>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Generic Management Journal</c:v>
                </c:pt>
                <c:pt idx="1">
                  <c:v>IB Journal</c:v>
                </c:pt>
                <c:pt idx="2">
                  <c:v>Business &amp; Society Journal</c:v>
                </c:pt>
                <c:pt idx="3">
                  <c:v>Economic&amp;Political Science Journal</c:v>
                </c:pt>
              </c:strCache>
            </c:strRef>
          </c:cat>
          <c:val>
            <c:numRef>
              <c:f>Sheet1!$B$2:$B$5</c:f>
              <c:numCache>
                <c:formatCode>General</c:formatCode>
                <c:ptCount val="4"/>
                <c:pt idx="0">
                  <c:v>4</c:v>
                </c:pt>
                <c:pt idx="1">
                  <c:v>18</c:v>
                </c:pt>
                <c:pt idx="2">
                  <c:v>2</c:v>
                </c:pt>
                <c:pt idx="3">
                  <c:v>8</c:v>
                </c:pt>
              </c:numCache>
            </c:numRef>
          </c:val>
          <c:extLst>
            <c:ext xmlns:c16="http://schemas.microsoft.com/office/drawing/2014/chart" uri="{C3380CC4-5D6E-409C-BE32-E72D297353CC}">
              <c16:uniqueId val="{00000000-263B-414B-A9E4-B717D7EF562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Articles</c:v>
                </c:pt>
              </c:strCache>
            </c:strRef>
          </c:tx>
          <c:spPr>
            <a:ln w="28575" cap="rnd">
              <a:solidFill>
                <a:schemeClr val="accent1"/>
              </a:solidFill>
              <a:round/>
            </a:ln>
            <a:effectLst/>
          </c:spPr>
          <c:marker>
            <c:symbol val="none"/>
          </c:marker>
          <c:cat>
            <c:numRef>
              <c:f>Sheet1!$A$2:$A$16</c:f>
              <c:numCache>
                <c:formatCode>General</c:formatCode>
                <c:ptCount val="15"/>
                <c:pt idx="0">
                  <c:v>2008</c:v>
                </c:pt>
                <c:pt idx="1">
                  <c:v>2009</c:v>
                </c:pt>
                <c:pt idx="2">
                  <c:v>2010</c:v>
                </c:pt>
                <c:pt idx="3">
                  <c:v>2011</c:v>
                </c:pt>
                <c:pt idx="4">
                  <c:v>2012</c:v>
                </c:pt>
                <c:pt idx="5">
                  <c:v>2013</c:v>
                </c:pt>
                <c:pt idx="6">
                  <c:v>2014</c:v>
                </c:pt>
                <c:pt idx="7">
                  <c:v>2016</c:v>
                </c:pt>
                <c:pt idx="8">
                  <c:v>2017</c:v>
                </c:pt>
                <c:pt idx="9">
                  <c:v>2018</c:v>
                </c:pt>
                <c:pt idx="10">
                  <c:v>2019</c:v>
                </c:pt>
                <c:pt idx="11">
                  <c:v>2020</c:v>
                </c:pt>
                <c:pt idx="12">
                  <c:v>2021</c:v>
                </c:pt>
                <c:pt idx="13">
                  <c:v>2022</c:v>
                </c:pt>
                <c:pt idx="14">
                  <c:v>2023</c:v>
                </c:pt>
              </c:numCache>
            </c:numRef>
          </c:cat>
          <c:val>
            <c:numRef>
              <c:f>Sheet1!$B$2:$B$16</c:f>
              <c:numCache>
                <c:formatCode>General</c:formatCode>
                <c:ptCount val="15"/>
                <c:pt idx="0">
                  <c:v>1</c:v>
                </c:pt>
                <c:pt idx="1">
                  <c:v>1</c:v>
                </c:pt>
                <c:pt idx="2">
                  <c:v>1</c:v>
                </c:pt>
                <c:pt idx="3">
                  <c:v>1</c:v>
                </c:pt>
                <c:pt idx="4">
                  <c:v>1</c:v>
                </c:pt>
                <c:pt idx="5">
                  <c:v>4</c:v>
                </c:pt>
                <c:pt idx="6">
                  <c:v>1</c:v>
                </c:pt>
                <c:pt idx="7">
                  <c:v>1</c:v>
                </c:pt>
                <c:pt idx="8">
                  <c:v>4</c:v>
                </c:pt>
                <c:pt idx="9">
                  <c:v>1</c:v>
                </c:pt>
                <c:pt idx="10">
                  <c:v>1</c:v>
                </c:pt>
                <c:pt idx="11">
                  <c:v>4</c:v>
                </c:pt>
                <c:pt idx="12">
                  <c:v>2</c:v>
                </c:pt>
                <c:pt idx="13">
                  <c:v>4</c:v>
                </c:pt>
                <c:pt idx="14">
                  <c:v>5</c:v>
                </c:pt>
              </c:numCache>
            </c:numRef>
          </c:val>
          <c:smooth val="0"/>
          <c:extLst>
            <c:ext xmlns:c16="http://schemas.microsoft.com/office/drawing/2014/chart" uri="{C3380CC4-5D6E-409C-BE32-E72D297353CC}">
              <c16:uniqueId val="{00000000-4A10-064D-A855-1F15C5C3CC2F}"/>
            </c:ext>
          </c:extLst>
        </c:ser>
        <c:dLbls>
          <c:showLegendKey val="0"/>
          <c:showVal val="0"/>
          <c:showCatName val="0"/>
          <c:showSerName val="0"/>
          <c:showPercent val="0"/>
          <c:showBubbleSize val="0"/>
        </c:dLbls>
        <c:smooth val="0"/>
        <c:axId val="945016400"/>
        <c:axId val="1624446272"/>
      </c:lineChart>
      <c:catAx>
        <c:axId val="94501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4446272"/>
        <c:crosses val="autoZero"/>
        <c:auto val="1"/>
        <c:lblAlgn val="ctr"/>
        <c:lblOffset val="100"/>
        <c:noMultiLvlLbl val="0"/>
      </c:catAx>
      <c:valAx>
        <c:axId val="162444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501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Methodology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72-4D39-85E3-7F760CF6DA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72-4D39-85E3-7F760CF6DA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72-4D39-85E3-7F760CF6DAD2}"/>
              </c:ext>
            </c:extLst>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Mixed</c:v>
                </c:pt>
                <c:pt idx="1">
                  <c:v>Qualitative</c:v>
                </c:pt>
                <c:pt idx="2">
                  <c:v>Quantitative</c:v>
                </c:pt>
                <c:pt idx="3">
                  <c:v>Formal Modeling</c:v>
                </c:pt>
              </c:strCache>
            </c:strRef>
          </c:cat>
          <c:val>
            <c:numRef>
              <c:f>Sheet1!$B$2:$B$5</c:f>
              <c:numCache>
                <c:formatCode>General</c:formatCode>
                <c:ptCount val="4"/>
                <c:pt idx="0">
                  <c:v>1</c:v>
                </c:pt>
                <c:pt idx="1">
                  <c:v>4</c:v>
                </c:pt>
                <c:pt idx="2">
                  <c:v>26</c:v>
                </c:pt>
                <c:pt idx="3">
                  <c:v>1</c:v>
                </c:pt>
              </c:numCache>
            </c:numRef>
          </c:val>
          <c:extLst>
            <c:ext xmlns:c16="http://schemas.microsoft.com/office/drawing/2014/chart" uri="{C3380CC4-5D6E-409C-BE32-E72D297353CC}">
              <c16:uniqueId val="{00000000-865E-8E4F-9EA8-62E18E84CDD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Country/Regional Focus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6B-2C40-81A3-0FF8E559E58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6B-2C40-81A3-0FF8E559E58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6B-2C40-81A3-0FF8E559E58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F4-406B-A97A-938DBB05D1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0F4-406B-A97A-938DBB05D10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Global</c:v>
                </c:pt>
                <c:pt idx="1">
                  <c:v>Africa</c:v>
                </c:pt>
                <c:pt idx="2">
                  <c:v>South America</c:v>
                </c:pt>
                <c:pt idx="3">
                  <c:v>Middle east</c:v>
                </c:pt>
                <c:pt idx="4">
                  <c:v>Russian–Ukrainian war</c:v>
                </c:pt>
              </c:strCache>
            </c:strRef>
          </c:cat>
          <c:val>
            <c:numRef>
              <c:f>Sheet1!$B$2:$B$6</c:f>
              <c:numCache>
                <c:formatCode>General</c:formatCode>
                <c:ptCount val="5"/>
                <c:pt idx="0">
                  <c:v>22</c:v>
                </c:pt>
                <c:pt idx="1">
                  <c:v>3</c:v>
                </c:pt>
                <c:pt idx="2">
                  <c:v>4</c:v>
                </c:pt>
                <c:pt idx="3">
                  <c:v>2</c:v>
                </c:pt>
                <c:pt idx="4">
                  <c:v>1</c:v>
                </c:pt>
              </c:numCache>
            </c:numRef>
          </c:val>
          <c:extLst>
            <c:ext xmlns:c16="http://schemas.microsoft.com/office/drawing/2014/chart" uri="{C3380CC4-5D6E-409C-BE32-E72D297353CC}">
              <c16:uniqueId val="{00000006-886B-2C40-81A3-0FF8E559E58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Research Focus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51-B44D-B04D-A4894793CA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51-B44D-B04D-A4894793CAD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Entry</c:v>
                </c:pt>
                <c:pt idx="1">
                  <c:v>Stay or Leave</c:v>
                </c:pt>
              </c:strCache>
            </c:strRef>
          </c:cat>
          <c:val>
            <c:numRef>
              <c:f>Sheet1!$B$2:$B$3</c:f>
              <c:numCache>
                <c:formatCode>General</c:formatCode>
                <c:ptCount val="2"/>
                <c:pt idx="0">
                  <c:v>19</c:v>
                </c:pt>
                <c:pt idx="1">
                  <c:v>13</c:v>
                </c:pt>
              </c:numCache>
            </c:numRef>
          </c:val>
          <c:extLst>
            <c:ext xmlns:c16="http://schemas.microsoft.com/office/drawing/2014/chart" uri="{C3380CC4-5D6E-409C-BE32-E72D297353CC}">
              <c16:uniqueId val="{0000000A-F251-B44D-B04D-A4894793CAD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ED29060-76DB-D548-9786-E6C96C39CB65}" type="datetimeFigureOut">
              <a:rPr lang="en-US" smtClean="0"/>
              <a:t>12/3/23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5BD1DE9-93A0-2C49-ABE2-C0A8AE7171A0}" type="slidenum">
              <a:rPr lang="en-US" smtClean="0"/>
              <a:t>‹#›</a:t>
            </a:fld>
            <a:endParaRPr lang="en-US"/>
          </a:p>
        </p:txBody>
      </p:sp>
    </p:spTree>
    <p:extLst>
      <p:ext uri="{BB962C8B-B14F-4D97-AF65-F5344CB8AC3E}">
        <p14:creationId xmlns:p14="http://schemas.microsoft.com/office/powerpoint/2010/main" val="238968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29060-76DB-D548-9786-E6C96C39CB65}" type="datetimeFigureOut">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D1DE9-93A0-2C49-ABE2-C0A8AE7171A0}" type="slidenum">
              <a:rPr lang="en-US" smtClean="0"/>
              <a:t>‹#›</a:t>
            </a:fld>
            <a:endParaRPr lang="en-US"/>
          </a:p>
        </p:txBody>
      </p:sp>
    </p:spTree>
    <p:extLst>
      <p:ext uri="{BB962C8B-B14F-4D97-AF65-F5344CB8AC3E}">
        <p14:creationId xmlns:p14="http://schemas.microsoft.com/office/powerpoint/2010/main" val="102444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ED29060-76DB-D548-9786-E6C96C39CB65}" type="datetimeFigureOut">
              <a:rPr lang="en-US" smtClean="0"/>
              <a:t>12/3/23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5BD1DE9-93A0-2C49-ABE2-C0A8AE7171A0}" type="slidenum">
              <a:rPr lang="en-US" smtClean="0"/>
              <a:t>‹#›</a:t>
            </a:fld>
            <a:endParaRPr lang="en-US"/>
          </a:p>
        </p:txBody>
      </p:sp>
    </p:spTree>
    <p:extLst>
      <p:ext uri="{BB962C8B-B14F-4D97-AF65-F5344CB8AC3E}">
        <p14:creationId xmlns:p14="http://schemas.microsoft.com/office/powerpoint/2010/main" val="428973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29060-76DB-D548-9786-E6C96C39CB65}" type="datetimeFigureOut">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5BD1DE9-93A0-2C49-ABE2-C0A8AE7171A0}" type="slidenum">
              <a:rPr lang="en-US" smtClean="0"/>
              <a:t>‹#›</a:t>
            </a:fld>
            <a:endParaRPr lang="en-US"/>
          </a:p>
        </p:txBody>
      </p:sp>
    </p:spTree>
    <p:extLst>
      <p:ext uri="{BB962C8B-B14F-4D97-AF65-F5344CB8AC3E}">
        <p14:creationId xmlns:p14="http://schemas.microsoft.com/office/powerpoint/2010/main" val="242958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ED29060-76DB-D548-9786-E6C96C39CB65}" type="datetimeFigureOut">
              <a:rPr lang="en-US" smtClean="0"/>
              <a:t>12/3/23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5BD1DE9-93A0-2C49-ABE2-C0A8AE7171A0}" type="slidenum">
              <a:rPr lang="en-US" smtClean="0"/>
              <a:t>‹#›</a:t>
            </a:fld>
            <a:endParaRPr lang="en-US"/>
          </a:p>
        </p:txBody>
      </p:sp>
    </p:spTree>
    <p:extLst>
      <p:ext uri="{BB962C8B-B14F-4D97-AF65-F5344CB8AC3E}">
        <p14:creationId xmlns:p14="http://schemas.microsoft.com/office/powerpoint/2010/main" val="245790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D29060-76DB-D548-9786-E6C96C39CB65}" type="datetimeFigureOut">
              <a:rPr lang="en-US" smtClean="0"/>
              <a:t>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D1DE9-93A0-2C49-ABE2-C0A8AE7171A0}" type="slidenum">
              <a:rPr lang="en-US" smtClean="0"/>
              <a:t>‹#›</a:t>
            </a:fld>
            <a:endParaRPr lang="en-US"/>
          </a:p>
        </p:txBody>
      </p:sp>
    </p:spTree>
    <p:extLst>
      <p:ext uri="{BB962C8B-B14F-4D97-AF65-F5344CB8AC3E}">
        <p14:creationId xmlns:p14="http://schemas.microsoft.com/office/powerpoint/2010/main" val="428735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D29060-76DB-D548-9786-E6C96C39CB65}" type="datetimeFigureOut">
              <a:rPr lang="en-US" smtClean="0"/>
              <a:t>12/3/23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D1DE9-93A0-2C49-ABE2-C0A8AE7171A0}" type="slidenum">
              <a:rPr lang="en-US" smtClean="0"/>
              <a:t>‹#›</a:t>
            </a:fld>
            <a:endParaRPr lang="en-US"/>
          </a:p>
        </p:txBody>
      </p:sp>
    </p:spTree>
    <p:extLst>
      <p:ext uri="{BB962C8B-B14F-4D97-AF65-F5344CB8AC3E}">
        <p14:creationId xmlns:p14="http://schemas.microsoft.com/office/powerpoint/2010/main" val="213846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D29060-76DB-D548-9786-E6C96C39CB65}" type="datetimeFigureOut">
              <a:rPr lang="en-US" smtClean="0"/>
              <a:t>12/3/23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D1DE9-93A0-2C49-ABE2-C0A8AE7171A0}" type="slidenum">
              <a:rPr lang="en-US" smtClean="0"/>
              <a:t>‹#›</a:t>
            </a:fld>
            <a:endParaRPr lang="en-US"/>
          </a:p>
        </p:txBody>
      </p:sp>
    </p:spTree>
    <p:extLst>
      <p:ext uri="{BB962C8B-B14F-4D97-AF65-F5344CB8AC3E}">
        <p14:creationId xmlns:p14="http://schemas.microsoft.com/office/powerpoint/2010/main" val="164586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29060-76DB-D548-9786-E6C96C39CB65}" type="datetimeFigureOut">
              <a:rPr lang="en-US" smtClean="0"/>
              <a:t>12/3/23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D1DE9-93A0-2C49-ABE2-C0A8AE7171A0}" type="slidenum">
              <a:rPr lang="en-US" smtClean="0"/>
              <a:t>‹#›</a:t>
            </a:fld>
            <a:endParaRPr lang="en-US"/>
          </a:p>
        </p:txBody>
      </p:sp>
    </p:spTree>
    <p:extLst>
      <p:ext uri="{BB962C8B-B14F-4D97-AF65-F5344CB8AC3E}">
        <p14:creationId xmlns:p14="http://schemas.microsoft.com/office/powerpoint/2010/main" val="382822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ED29060-76DB-D548-9786-E6C96C39CB65}" type="datetimeFigureOut">
              <a:rPr lang="en-US" smtClean="0"/>
              <a:t>12/3/23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5BD1DE9-93A0-2C49-ABE2-C0A8AE7171A0}" type="slidenum">
              <a:rPr lang="en-US" smtClean="0"/>
              <a:t>‹#›</a:t>
            </a:fld>
            <a:endParaRPr lang="en-US"/>
          </a:p>
        </p:txBody>
      </p:sp>
    </p:spTree>
    <p:extLst>
      <p:ext uri="{BB962C8B-B14F-4D97-AF65-F5344CB8AC3E}">
        <p14:creationId xmlns:p14="http://schemas.microsoft.com/office/powerpoint/2010/main" val="69447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D29060-76DB-D548-9786-E6C96C39CB65}" type="datetimeFigureOut">
              <a:rPr lang="en-US" smtClean="0"/>
              <a:t>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D1DE9-93A0-2C49-ABE2-C0A8AE7171A0}" type="slidenum">
              <a:rPr lang="en-US" smtClean="0"/>
              <a:t>‹#›</a:t>
            </a:fld>
            <a:endParaRPr lang="en-US"/>
          </a:p>
        </p:txBody>
      </p:sp>
    </p:spTree>
    <p:extLst>
      <p:ext uri="{BB962C8B-B14F-4D97-AF65-F5344CB8AC3E}">
        <p14:creationId xmlns:p14="http://schemas.microsoft.com/office/powerpoint/2010/main" val="358367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ED29060-76DB-D548-9786-E6C96C39CB65}" type="datetimeFigureOut">
              <a:rPr lang="en-US" smtClean="0"/>
              <a:t>12/3/23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5BD1DE9-93A0-2C49-ABE2-C0A8AE7171A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090514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9B34-CEE1-0BD4-373C-49815B178858}"/>
              </a:ext>
            </a:extLst>
          </p:cNvPr>
          <p:cNvSpPr>
            <a:spLocks noGrp="1"/>
          </p:cNvSpPr>
          <p:nvPr>
            <p:ph type="ctrTitle"/>
          </p:nvPr>
        </p:nvSpPr>
        <p:spPr>
          <a:xfrm>
            <a:off x="581191" y="1020431"/>
            <a:ext cx="11176820" cy="1475013"/>
          </a:xfrm>
        </p:spPr>
        <p:txBody>
          <a:bodyPr>
            <a:normAutofit/>
          </a:bodyPr>
          <a:lstStyle/>
          <a:p>
            <a:r>
              <a:rPr lang="en-US" sz="2800" b="1" dirty="0"/>
              <a:t>Systematic review: MNEs in Violent conflict zones</a:t>
            </a:r>
          </a:p>
        </p:txBody>
      </p:sp>
      <p:sp>
        <p:nvSpPr>
          <p:cNvPr id="3" name="Subtitle 2">
            <a:extLst>
              <a:ext uri="{FF2B5EF4-FFF2-40B4-BE49-F238E27FC236}">
                <a16:creationId xmlns:a16="http://schemas.microsoft.com/office/drawing/2014/main" id="{EBA20915-FFAD-78B8-126A-CFB88D40D6F7}"/>
              </a:ext>
            </a:extLst>
          </p:cNvPr>
          <p:cNvSpPr>
            <a:spLocks noGrp="1"/>
          </p:cNvSpPr>
          <p:nvPr>
            <p:ph type="subTitle" idx="1"/>
          </p:nvPr>
        </p:nvSpPr>
        <p:spPr/>
        <p:txBody>
          <a:bodyPr/>
          <a:lstStyle/>
          <a:p>
            <a:r>
              <a:rPr lang="en-US" b="1" dirty="0"/>
              <a:t>Taeksang Jang</a:t>
            </a:r>
          </a:p>
        </p:txBody>
      </p:sp>
      <p:sp>
        <p:nvSpPr>
          <p:cNvPr id="5" name="Rectangle 4">
            <a:extLst>
              <a:ext uri="{FF2B5EF4-FFF2-40B4-BE49-F238E27FC236}">
                <a16:creationId xmlns:a16="http://schemas.microsoft.com/office/drawing/2014/main" id="{677FE1C8-72DE-EBAD-8E6E-E155E4B94A62}"/>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E47057-AD85-216F-7A39-21673A7FB2DC}"/>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32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2621-7F6B-D1ED-9B1E-2F8268FE54C5}"/>
              </a:ext>
            </a:extLst>
          </p:cNvPr>
          <p:cNvSpPr>
            <a:spLocks noGrp="1"/>
          </p:cNvSpPr>
          <p:nvPr>
            <p:ph type="title"/>
          </p:nvPr>
        </p:nvSpPr>
        <p:spPr/>
        <p:txBody>
          <a:bodyPr>
            <a:normAutofit/>
          </a:bodyPr>
          <a:lstStyle/>
          <a:p>
            <a:r>
              <a:rPr lang="en-US" sz="2000" dirty="0"/>
              <a:t>Evolution of research on </a:t>
            </a:r>
            <a:r>
              <a:rPr lang="en-US" sz="2000" dirty="0" err="1"/>
              <a:t>mne’s</a:t>
            </a:r>
            <a:r>
              <a:rPr lang="en-US" sz="2000" dirty="0"/>
              <a:t> operational choice in conflict zones</a:t>
            </a:r>
          </a:p>
        </p:txBody>
      </p:sp>
      <p:sp>
        <p:nvSpPr>
          <p:cNvPr id="4" name="Rectangle 3">
            <a:extLst>
              <a:ext uri="{FF2B5EF4-FFF2-40B4-BE49-F238E27FC236}">
                <a16:creationId xmlns:a16="http://schemas.microsoft.com/office/drawing/2014/main" id="{42982F9B-3715-875B-106A-5842A8F42BED}"/>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82E459-727E-FD1F-C72C-83C4EFD73077}"/>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6F31C4-206E-036A-23F6-C0EA40838679}"/>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71C35D6F-C99B-A421-72F1-7C48D76D455A}"/>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B44FDE58-F07B-36DD-BB64-E2CB28D78E3B}"/>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E0CED882-B164-8443-C054-52C652A9A43C}"/>
              </a:ext>
            </a:extLst>
          </p:cNvPr>
          <p:cNvSpPr/>
          <p:nvPr/>
        </p:nvSpPr>
        <p:spPr>
          <a:xfrm>
            <a:off x="4236378" y="453216"/>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DA5A5920-9AC7-5CFE-8637-ED8F99E1CAC5}"/>
              </a:ext>
            </a:extLst>
          </p:cNvPr>
          <p:cNvGraphicFramePr/>
          <p:nvPr>
            <p:extLst>
              <p:ext uri="{D42A27DB-BD31-4B8C-83A1-F6EECF244321}">
                <p14:modId xmlns:p14="http://schemas.microsoft.com/office/powerpoint/2010/main" val="2455640474"/>
              </p:ext>
            </p:extLst>
          </p:nvPr>
        </p:nvGraphicFramePr>
        <p:xfrm>
          <a:off x="2032000" y="2137719"/>
          <a:ext cx="8128000" cy="4000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83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BF45-508E-5AF2-4760-91AA0875EC6C}"/>
              </a:ext>
            </a:extLst>
          </p:cNvPr>
          <p:cNvSpPr>
            <a:spLocks noGrp="1"/>
          </p:cNvSpPr>
          <p:nvPr>
            <p:ph type="title"/>
          </p:nvPr>
        </p:nvSpPr>
        <p:spPr/>
        <p:txBody>
          <a:bodyPr/>
          <a:lstStyle/>
          <a:p>
            <a:r>
              <a:rPr lang="en-US" dirty="0"/>
              <a:t>More about sample articles</a:t>
            </a:r>
          </a:p>
        </p:txBody>
      </p:sp>
      <p:graphicFrame>
        <p:nvGraphicFramePr>
          <p:cNvPr id="10" name="Content Placeholder 9">
            <a:extLst>
              <a:ext uri="{FF2B5EF4-FFF2-40B4-BE49-F238E27FC236}">
                <a16:creationId xmlns:a16="http://schemas.microsoft.com/office/drawing/2014/main" id="{A079C475-3368-127A-4CF9-5D2B2E4BB870}"/>
              </a:ext>
            </a:extLst>
          </p:cNvPr>
          <p:cNvGraphicFramePr>
            <a:graphicFrameLocks noGrp="1"/>
          </p:cNvGraphicFramePr>
          <p:nvPr>
            <p:ph idx="1"/>
            <p:extLst>
              <p:ext uri="{D42A27DB-BD31-4B8C-83A1-F6EECF244321}">
                <p14:modId xmlns:p14="http://schemas.microsoft.com/office/powerpoint/2010/main" val="2368818927"/>
              </p:ext>
            </p:extLst>
          </p:nvPr>
        </p:nvGraphicFramePr>
        <p:xfrm>
          <a:off x="326501" y="2181225"/>
          <a:ext cx="4055711"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A995B880-3FF6-C5DE-FF4E-E51EEBCE41A6}"/>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E15F81-29D9-5622-30B9-6C5ABB2495F9}"/>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0BBD33-9DEF-8A42-C5BC-0A09A93B6157}"/>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79CFE56B-44C9-AD50-2D5E-A96298D16D63}"/>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619CD9DB-DDBE-64C5-F09C-3DCEADE39ECC}"/>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9CDFABD5-BB2C-83F4-2BA5-6380D8DC833E}"/>
              </a:ext>
            </a:extLst>
          </p:cNvPr>
          <p:cNvSpPr/>
          <p:nvPr/>
        </p:nvSpPr>
        <p:spPr>
          <a:xfrm>
            <a:off x="4236378" y="453216"/>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9">
            <a:extLst>
              <a:ext uri="{FF2B5EF4-FFF2-40B4-BE49-F238E27FC236}">
                <a16:creationId xmlns:a16="http://schemas.microsoft.com/office/drawing/2014/main" id="{CA019BDE-A408-97FF-69AE-3ACD8DE85762}"/>
              </a:ext>
            </a:extLst>
          </p:cNvPr>
          <p:cNvGraphicFramePr>
            <a:graphicFrameLocks/>
          </p:cNvGraphicFramePr>
          <p:nvPr>
            <p:extLst>
              <p:ext uri="{D42A27DB-BD31-4B8C-83A1-F6EECF244321}">
                <p14:modId xmlns:p14="http://schemas.microsoft.com/office/powerpoint/2010/main" val="3946465502"/>
              </p:ext>
            </p:extLst>
          </p:nvPr>
        </p:nvGraphicFramePr>
        <p:xfrm>
          <a:off x="3962025" y="2181225"/>
          <a:ext cx="4266084" cy="3842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9">
            <a:extLst>
              <a:ext uri="{FF2B5EF4-FFF2-40B4-BE49-F238E27FC236}">
                <a16:creationId xmlns:a16="http://schemas.microsoft.com/office/drawing/2014/main" id="{926D75B6-E173-4580-0B54-15AD9CB4289D}"/>
              </a:ext>
            </a:extLst>
          </p:cNvPr>
          <p:cNvGraphicFramePr>
            <a:graphicFrameLocks/>
          </p:cNvGraphicFramePr>
          <p:nvPr>
            <p:extLst>
              <p:ext uri="{D42A27DB-BD31-4B8C-83A1-F6EECF244321}">
                <p14:modId xmlns:p14="http://schemas.microsoft.com/office/powerpoint/2010/main" val="2031816819"/>
              </p:ext>
            </p:extLst>
          </p:nvPr>
        </p:nvGraphicFramePr>
        <p:xfrm>
          <a:off x="7555097" y="2181225"/>
          <a:ext cx="4055711" cy="3678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885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0186-42BC-1089-176B-B40FBB978079}"/>
              </a:ext>
            </a:extLst>
          </p:cNvPr>
          <p:cNvSpPr>
            <a:spLocks noGrp="1"/>
          </p:cNvSpPr>
          <p:nvPr>
            <p:ph type="title"/>
          </p:nvPr>
        </p:nvSpPr>
        <p:spPr/>
        <p:txBody>
          <a:bodyPr/>
          <a:lstStyle/>
          <a:p>
            <a:r>
              <a:rPr lang="en-US" dirty="0"/>
              <a:t>preliminary summary</a:t>
            </a:r>
          </a:p>
        </p:txBody>
      </p:sp>
      <p:sp>
        <p:nvSpPr>
          <p:cNvPr id="4" name="Rectangle 3">
            <a:extLst>
              <a:ext uri="{FF2B5EF4-FFF2-40B4-BE49-F238E27FC236}">
                <a16:creationId xmlns:a16="http://schemas.microsoft.com/office/drawing/2014/main" id="{1EFC5D12-E6C5-7198-8764-74BB8DFAF9BB}"/>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D34476-FCB9-540C-E0B7-FBB8EFCA1E0A}"/>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5111ED-4113-5EBA-CD35-590333DD6631}"/>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7BFA2073-396F-27FF-BCB9-4EC2886F87E1}"/>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544D3283-C6E2-B3E3-4020-A7839773F02A}"/>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2982823A-6B79-F5E1-1C9F-B3BDABCF3DDC}"/>
              </a:ext>
            </a:extLst>
          </p:cNvPr>
          <p:cNvSpPr/>
          <p:nvPr/>
        </p:nvSpPr>
        <p:spPr>
          <a:xfrm>
            <a:off x="8038366" y="453216"/>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7E5429-1400-21A8-43C2-6D69492CF293}"/>
              </a:ext>
            </a:extLst>
          </p:cNvPr>
          <p:cNvSpPr>
            <a:spLocks noGrp="1"/>
          </p:cNvSpPr>
          <p:nvPr>
            <p:ph idx="1"/>
          </p:nvPr>
        </p:nvSpPr>
        <p:spPr>
          <a:xfrm>
            <a:off x="581192" y="1962624"/>
            <a:ext cx="11029615" cy="4560724"/>
          </a:xfrm>
        </p:spPr>
        <p:txBody>
          <a:bodyPr anchor="t">
            <a:normAutofit lnSpcReduction="10000"/>
          </a:bodyPr>
          <a:lstStyle/>
          <a:p>
            <a:r>
              <a:rPr lang="en-US" dirty="0"/>
              <a:t>Common Theoretical lens employed in the literature </a:t>
            </a:r>
          </a:p>
          <a:p>
            <a:pPr lvl="1"/>
            <a:r>
              <a:rPr lang="en-US" sz="1800" dirty="0"/>
              <a:t>Organizational Learning theory, RBV (Entry)</a:t>
            </a:r>
          </a:p>
          <a:p>
            <a:pPr lvl="1"/>
            <a:r>
              <a:rPr lang="en-US" sz="1800" dirty="0"/>
              <a:t>Neo-institutional theory (exit or stay)</a:t>
            </a:r>
          </a:p>
          <a:p>
            <a:r>
              <a:rPr lang="en-US" dirty="0"/>
              <a:t>(Entry) Mixed findings on the relationship between violent conflict in a host country and FDI. =&gt; highly dependent on the contextual factors (types, institutions, </a:t>
            </a:r>
            <a:r>
              <a:rPr lang="en-US" dirty="0" err="1"/>
              <a:t>etc</a:t>
            </a:r>
            <a:r>
              <a:rPr lang="en-US" dirty="0"/>
              <a:t>).</a:t>
            </a:r>
          </a:p>
          <a:p>
            <a:pPr lvl="1"/>
            <a:r>
              <a:rPr lang="en-US" sz="1800" dirty="0"/>
              <a:t>The widely accepted rationale are..</a:t>
            </a:r>
          </a:p>
          <a:p>
            <a:pPr lvl="2"/>
            <a:r>
              <a:rPr lang="en-US" dirty="0"/>
              <a:t>Increase in FDI: higher incentive to capture the host government authority</a:t>
            </a:r>
          </a:p>
          <a:p>
            <a:pPr lvl="2"/>
            <a:r>
              <a:rPr lang="en-US" dirty="0"/>
              <a:t>Decrease in FDI: higher transaction cost and institutional uncertainty.</a:t>
            </a:r>
          </a:p>
          <a:p>
            <a:pPr marL="306000" marR="0" lvl="0" indent="-306000" algn="l" defTabSz="457200" rtl="0" eaLnBrk="1" fontAlgn="auto" latinLnBrk="0" hangingPunct="1">
              <a:lnSpc>
                <a:spcPct val="100000"/>
              </a:lnSpc>
              <a:spcBef>
                <a:spcPct val="20000"/>
              </a:spcBef>
              <a:spcAft>
                <a:spcPts val="600"/>
              </a:spcAft>
              <a:buClr>
                <a:srgbClr val="ED8428"/>
              </a:buClr>
              <a:buSzPct val="92000"/>
              <a:buFont typeface="Wingdings 2" panose="05020102010507070707" pitchFamily="18" charset="2"/>
              <a:buChar char=""/>
              <a:tabLst/>
              <a:defRPr/>
            </a:pPr>
            <a:r>
              <a:rPr kumimoji="0" lang="en-US" b="0" i="0" u="none" strike="noStrike" kern="1200" cap="none" spc="0" normalizeH="0" baseline="0" noProof="0" dirty="0">
                <a:ln>
                  <a:noFill/>
                </a:ln>
                <a:solidFill>
                  <a:srgbClr val="3D3D3D"/>
                </a:solidFill>
                <a:effectLst/>
                <a:uLnTx/>
                <a:uFillTx/>
                <a:latin typeface="Gill Sans MT" panose="020B0502020104020203"/>
                <a:ea typeface="+mn-ea"/>
                <a:cs typeface="+mn-cs"/>
              </a:rPr>
              <a:t>(Stay or Leave) Highlight non-market factors that determine MNEs’ decisions</a:t>
            </a:r>
          </a:p>
          <a:p>
            <a:pPr lvl="1">
              <a:buClr>
                <a:srgbClr val="ED8428"/>
              </a:buClr>
              <a:defRPr/>
            </a:pPr>
            <a:r>
              <a:rPr lang="en-US" sz="1800" dirty="0"/>
              <a:t>Divestment of peer firms</a:t>
            </a:r>
          </a:p>
          <a:p>
            <a:pPr lvl="1">
              <a:buClr>
                <a:srgbClr val="ED8428"/>
              </a:buClr>
              <a:defRPr/>
            </a:pPr>
            <a:r>
              <a:rPr lang="en-US" sz="1800" dirty="0"/>
              <a:t>Institutional pressures</a:t>
            </a:r>
          </a:p>
          <a:p>
            <a:pPr lvl="1">
              <a:buClr>
                <a:srgbClr val="ED8428"/>
              </a:buClr>
              <a:defRPr/>
            </a:pPr>
            <a:r>
              <a:rPr lang="en-US" sz="1800" dirty="0"/>
              <a:t>Relational capital in conflict zones</a:t>
            </a:r>
          </a:p>
          <a:p>
            <a:endParaRPr lang="en-US" dirty="0"/>
          </a:p>
          <a:p>
            <a:endParaRPr lang="en-US" dirty="0"/>
          </a:p>
        </p:txBody>
      </p:sp>
    </p:spTree>
    <p:extLst>
      <p:ext uri="{BB962C8B-B14F-4D97-AF65-F5344CB8AC3E}">
        <p14:creationId xmlns:p14="http://schemas.microsoft.com/office/powerpoint/2010/main" val="86363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0186-42BC-1089-176B-B40FBB978079}"/>
              </a:ext>
            </a:extLst>
          </p:cNvPr>
          <p:cNvSpPr>
            <a:spLocks noGrp="1"/>
          </p:cNvSpPr>
          <p:nvPr>
            <p:ph type="title"/>
          </p:nvPr>
        </p:nvSpPr>
        <p:spPr/>
        <p:txBody>
          <a:bodyPr/>
          <a:lstStyle/>
          <a:p>
            <a:r>
              <a:rPr lang="en-US" dirty="0"/>
              <a:t>Broad themes and Key Findings</a:t>
            </a:r>
          </a:p>
        </p:txBody>
      </p:sp>
      <p:sp>
        <p:nvSpPr>
          <p:cNvPr id="4" name="Rectangle 3">
            <a:extLst>
              <a:ext uri="{FF2B5EF4-FFF2-40B4-BE49-F238E27FC236}">
                <a16:creationId xmlns:a16="http://schemas.microsoft.com/office/drawing/2014/main" id="{1EFC5D12-E6C5-7198-8764-74BB8DFAF9BB}"/>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D34476-FCB9-540C-E0B7-FBB8EFCA1E0A}"/>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5111ED-4113-5EBA-CD35-590333DD6631}"/>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7BFA2073-396F-27FF-BCB9-4EC2886F87E1}"/>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544D3283-C6E2-B3E3-4020-A7839773F02A}"/>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2982823A-6B79-F5E1-1C9F-B3BDABCF3DDC}"/>
              </a:ext>
            </a:extLst>
          </p:cNvPr>
          <p:cNvSpPr/>
          <p:nvPr/>
        </p:nvSpPr>
        <p:spPr>
          <a:xfrm>
            <a:off x="8038366" y="453216"/>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E796D358-39CB-2A32-A28F-B37BE041F0CE}"/>
              </a:ext>
            </a:extLst>
          </p:cNvPr>
          <p:cNvGraphicFramePr>
            <a:graphicFrameLocks noGrp="1"/>
          </p:cNvGraphicFramePr>
          <p:nvPr>
            <p:extLst>
              <p:ext uri="{D42A27DB-BD31-4B8C-83A1-F6EECF244321}">
                <p14:modId xmlns:p14="http://schemas.microsoft.com/office/powerpoint/2010/main" val="2553896461"/>
              </p:ext>
            </p:extLst>
          </p:nvPr>
        </p:nvGraphicFramePr>
        <p:xfrm>
          <a:off x="433990" y="1914917"/>
          <a:ext cx="11321756" cy="5067572"/>
        </p:xfrm>
        <a:graphic>
          <a:graphicData uri="http://schemas.openxmlformats.org/drawingml/2006/table">
            <a:tbl>
              <a:tblPr firstRow="1" bandRow="1">
                <a:tableStyleId>{5C22544A-7EE6-4342-B048-85BDC9FD1C3A}</a:tableStyleId>
              </a:tblPr>
              <a:tblGrid>
                <a:gridCol w="963295">
                  <a:extLst>
                    <a:ext uri="{9D8B030D-6E8A-4147-A177-3AD203B41FA5}">
                      <a16:colId xmlns:a16="http://schemas.microsoft.com/office/drawing/2014/main" val="2554438220"/>
                    </a:ext>
                  </a:extLst>
                </a:gridCol>
                <a:gridCol w="1556308">
                  <a:extLst>
                    <a:ext uri="{9D8B030D-6E8A-4147-A177-3AD203B41FA5}">
                      <a16:colId xmlns:a16="http://schemas.microsoft.com/office/drawing/2014/main" val="3355882796"/>
                    </a:ext>
                  </a:extLst>
                </a:gridCol>
                <a:gridCol w="1659504">
                  <a:extLst>
                    <a:ext uri="{9D8B030D-6E8A-4147-A177-3AD203B41FA5}">
                      <a16:colId xmlns:a16="http://schemas.microsoft.com/office/drawing/2014/main" val="2749872467"/>
                    </a:ext>
                  </a:extLst>
                </a:gridCol>
                <a:gridCol w="1366463">
                  <a:extLst>
                    <a:ext uri="{9D8B030D-6E8A-4147-A177-3AD203B41FA5}">
                      <a16:colId xmlns:a16="http://schemas.microsoft.com/office/drawing/2014/main" val="2362658673"/>
                    </a:ext>
                  </a:extLst>
                </a:gridCol>
                <a:gridCol w="5776186">
                  <a:extLst>
                    <a:ext uri="{9D8B030D-6E8A-4147-A177-3AD203B41FA5}">
                      <a16:colId xmlns:a16="http://schemas.microsoft.com/office/drawing/2014/main" val="3906707299"/>
                    </a:ext>
                  </a:extLst>
                </a:gridCol>
              </a:tblGrid>
              <a:tr h="405907">
                <a:tc>
                  <a:txBody>
                    <a:bodyPr/>
                    <a:lstStyle/>
                    <a:p>
                      <a:r>
                        <a:rPr lang="en-US" sz="1200" dirty="0"/>
                        <a:t>Type</a:t>
                      </a:r>
                    </a:p>
                  </a:txBody>
                  <a:tcPr/>
                </a:tc>
                <a:tc>
                  <a:txBody>
                    <a:bodyPr/>
                    <a:lstStyle/>
                    <a:p>
                      <a:r>
                        <a:rPr lang="en-US" sz="1200" dirty="0"/>
                        <a:t>Themes</a:t>
                      </a:r>
                    </a:p>
                  </a:txBody>
                  <a:tcPr/>
                </a:tc>
                <a:tc>
                  <a:txBody>
                    <a:bodyPr/>
                    <a:lstStyle/>
                    <a:p>
                      <a:r>
                        <a:rPr lang="en-US" sz="1200" dirty="0"/>
                        <a:t>Representative references</a:t>
                      </a:r>
                    </a:p>
                  </a:txBody>
                  <a:tcPr/>
                </a:tc>
                <a:tc>
                  <a:txBody>
                    <a:bodyPr/>
                    <a:lstStyle/>
                    <a:p>
                      <a:r>
                        <a:rPr lang="en-US" sz="1200" dirty="0"/>
                        <a:t>Main theoretical lens</a:t>
                      </a:r>
                    </a:p>
                  </a:txBody>
                  <a:tcPr/>
                </a:tc>
                <a:tc>
                  <a:txBody>
                    <a:bodyPr/>
                    <a:lstStyle/>
                    <a:p>
                      <a:r>
                        <a:rPr lang="en-US" sz="1200" dirty="0"/>
                        <a:t>Key findings</a:t>
                      </a:r>
                    </a:p>
                  </a:txBody>
                  <a:tcPr/>
                </a:tc>
                <a:extLst>
                  <a:ext uri="{0D108BD9-81ED-4DB2-BD59-A6C34878D82A}">
                    <a16:rowId xmlns:a16="http://schemas.microsoft.com/office/drawing/2014/main" val="640159030"/>
                  </a:ext>
                </a:extLst>
              </a:tr>
              <a:tr h="1380084">
                <a:tc>
                  <a:txBody>
                    <a:bodyPr/>
                    <a:lstStyle/>
                    <a:p>
                      <a:r>
                        <a:rPr lang="en-US" sz="1200" dirty="0"/>
                        <a:t>Antecedent</a:t>
                      </a:r>
                    </a:p>
                  </a:txBody>
                  <a:tcPr/>
                </a:tc>
                <a:tc>
                  <a:txBody>
                    <a:bodyPr/>
                    <a:lstStyle/>
                    <a:p>
                      <a:r>
                        <a:rPr lang="en-US" sz="1200" dirty="0"/>
                        <a:t>Conflictual drivers</a:t>
                      </a:r>
                    </a:p>
                    <a:p>
                      <a:pPr marL="171450" indent="-171450">
                        <a:buFont typeface="Arial" panose="020B0604020202020204" pitchFamily="34" charset="0"/>
                        <a:buChar char="•"/>
                      </a:pPr>
                      <a:r>
                        <a:rPr lang="en-US" sz="1200" dirty="0"/>
                        <a:t>Military Conflict</a:t>
                      </a:r>
                    </a:p>
                    <a:p>
                      <a:pPr marL="171450" indent="-171450">
                        <a:buFont typeface="Arial" panose="020B0604020202020204" pitchFamily="34" charset="0"/>
                        <a:buChar char="•"/>
                      </a:pPr>
                      <a:r>
                        <a:rPr lang="en-US" sz="1200" dirty="0"/>
                        <a:t>Civil war</a:t>
                      </a:r>
                    </a:p>
                    <a:p>
                      <a:pPr marL="171450" indent="-171450">
                        <a:buFont typeface="Arial" panose="020B0604020202020204" pitchFamily="34" charset="0"/>
                        <a:buChar char="•"/>
                      </a:pPr>
                      <a:r>
                        <a:rPr lang="en-US" sz="1200" dirty="0"/>
                        <a:t>Terrorism</a:t>
                      </a:r>
                    </a:p>
                    <a:p>
                      <a:pPr marL="171450" indent="-171450">
                        <a:buFont typeface="Arial" panose="020B0604020202020204" pitchFamily="34" charset="0"/>
                        <a:buChar char="•"/>
                      </a:pPr>
                      <a:r>
                        <a:rPr lang="en-US" sz="1200" dirty="0"/>
                        <a:t>Coup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Powers, M. &amp; Choi, S.(2012); Camacho, A&amp; Rodriguez, C.(2013); </a:t>
                      </a:r>
                      <a:r>
                        <a:rPr lang="en-US" sz="1200" dirty="0" err="1"/>
                        <a:t>Tomashevskiy</a:t>
                      </a:r>
                      <a:r>
                        <a:rPr lang="en-US" sz="1200" dirty="0"/>
                        <a:t>, A.(2016); </a:t>
                      </a:r>
                      <a:r>
                        <a:rPr lang="en-US" sz="1200" dirty="0" err="1"/>
                        <a:t>Skovoroda</a:t>
                      </a:r>
                      <a:r>
                        <a:rPr lang="en-US" sz="1200" dirty="0"/>
                        <a:t>, R., et al (2019); Dimitrova, A., et al (2022)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Neo-institutional theory</a:t>
                      </a:r>
                      <a:r>
                        <a:rPr lang="en-US" altLang="ko-KR" sz="1200" dirty="0"/>
                        <a:t>;</a:t>
                      </a:r>
                      <a:r>
                        <a:rPr lang="ko-KR" altLang="en-US" sz="1200" dirty="0"/>
                        <a:t> </a:t>
                      </a:r>
                      <a:r>
                        <a:rPr lang="en-US" altLang="ko-KR" sz="1200" dirty="0"/>
                        <a:t>real options theory</a:t>
                      </a:r>
                      <a:r>
                        <a:rPr lang="ko-KR" altLang="en-US" sz="1200" dirty="0"/>
                        <a:t> </a:t>
                      </a:r>
                      <a:r>
                        <a:rPr lang="en-US" altLang="ko-KR" sz="1200" dirty="0"/>
                        <a:t>(growth</a:t>
                      </a:r>
                      <a:r>
                        <a:rPr lang="ko-KR" altLang="en-US" sz="1200" dirty="0"/>
                        <a:t> </a:t>
                      </a:r>
                      <a:r>
                        <a:rPr lang="en-US" altLang="ko-KR" sz="1200" dirty="0"/>
                        <a:t>options); TCE; OLI paradigm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txBody>
                  <a:tcPr/>
                </a:tc>
                <a:tc>
                  <a:txBody>
                    <a:bodyPr/>
                    <a:lstStyle/>
                    <a:p>
                      <a:pPr marL="171450" indent="-171450">
                        <a:buFont typeface="Arial" panose="020B0604020202020204" pitchFamily="34" charset="0"/>
                        <a:buChar char="•"/>
                      </a:pPr>
                      <a:r>
                        <a:rPr lang="en-US" altLang="ko-KR" sz="1200" dirty="0"/>
                        <a:t>(Entry) </a:t>
                      </a:r>
                      <a:r>
                        <a:rPr lang="en-US" altLang="ko-KR" sz="1200" u="sng" dirty="0"/>
                        <a:t>Terrorism </a:t>
                      </a:r>
                      <a:r>
                        <a:rPr lang="en-US" altLang="ko-KR" sz="1200" dirty="0"/>
                        <a:t>in host countries contributes to a decrease of foreign investment into the countries.</a:t>
                      </a:r>
                    </a:p>
                    <a:p>
                      <a:pPr marL="171450" indent="-171450">
                        <a:buFont typeface="Arial" panose="020B0604020202020204" pitchFamily="34" charset="0"/>
                        <a:buChar char="•"/>
                      </a:pPr>
                      <a:r>
                        <a:rPr lang="en-US" altLang="ko-KR" sz="1200" dirty="0"/>
                        <a:t>(Entry) </a:t>
                      </a:r>
                      <a:r>
                        <a:rPr lang="en-US" altLang="ko-KR" sz="1200" u="sng" dirty="0"/>
                        <a:t>Terrorist events </a:t>
                      </a:r>
                      <a:r>
                        <a:rPr lang="en-US" altLang="ko-KR" sz="1200" dirty="0"/>
                        <a:t>are positively associated with US investment in Oil and Gas.</a:t>
                      </a:r>
                    </a:p>
                    <a:p>
                      <a:pPr marL="171450" indent="-171450">
                        <a:buFont typeface="Arial" panose="020B0604020202020204" pitchFamily="34" charset="0"/>
                        <a:buChar char="•"/>
                      </a:pPr>
                      <a:r>
                        <a:rPr lang="en-US" altLang="ko-KR" sz="1200" dirty="0"/>
                        <a:t>(Entry) </a:t>
                      </a:r>
                      <a:r>
                        <a:rPr lang="en-US" altLang="ko-KR" sz="1200" u="sng" dirty="0"/>
                        <a:t>Armed conflict </a:t>
                      </a:r>
                      <a:r>
                        <a:rPr lang="en-US" altLang="ko-KR" sz="1200" dirty="0"/>
                        <a:t>in host countries decrease FDI into the countries.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t>(Entry) </a:t>
                      </a:r>
                      <a:r>
                        <a:rPr lang="en-US" altLang="ko-KR" sz="1200" u="sng" dirty="0"/>
                        <a:t>Risk of Coup </a:t>
                      </a:r>
                      <a:r>
                        <a:rPr lang="en-US" altLang="ko-KR" sz="1200" dirty="0"/>
                        <a:t>is positively associated with increased FDI.</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t>(Stay or leave) </a:t>
                      </a:r>
                      <a:r>
                        <a:rPr lang="en-US" altLang="ko-KR" sz="1200" u="sng" dirty="0"/>
                        <a:t>Armed conflict </a:t>
                      </a:r>
                      <a:r>
                        <a:rPr lang="en-US" altLang="ko-KR" sz="1200" dirty="0"/>
                        <a:t>increases the probability of plant exit. This effect is stronger for younger manufacturing plants, with a smaller number of workers and low levels of capital.</a:t>
                      </a:r>
                    </a:p>
                  </a:txBody>
                  <a:tcPr/>
                </a:tc>
                <a:extLst>
                  <a:ext uri="{0D108BD9-81ED-4DB2-BD59-A6C34878D82A}">
                    <a16:rowId xmlns:a16="http://schemas.microsoft.com/office/drawing/2014/main" val="3488503396"/>
                  </a:ext>
                </a:extLst>
              </a:tr>
              <a:tr h="1055358">
                <a:tc rowSpan="2">
                  <a:txBody>
                    <a:bodyPr/>
                    <a:lstStyle/>
                    <a:p>
                      <a:r>
                        <a:rPr lang="en-US" sz="1200" dirty="0"/>
                        <a:t>Moderators</a:t>
                      </a:r>
                    </a:p>
                  </a:txBody>
                  <a:tcPr/>
                </a:tc>
                <a:tc>
                  <a:txBody>
                    <a:bodyPr/>
                    <a:lstStyle/>
                    <a:p>
                      <a:r>
                        <a:rPr lang="en-US" sz="1200" dirty="0"/>
                        <a:t>Firm-level drivers</a:t>
                      </a:r>
                    </a:p>
                    <a:p>
                      <a:pPr marL="171450" indent="-171450">
                        <a:buFont typeface="Arial" panose="020B0604020202020204" pitchFamily="34" charset="0"/>
                        <a:buChar char="•"/>
                      </a:pPr>
                      <a:r>
                        <a:rPr lang="en-US" sz="1200" dirty="0"/>
                        <a:t>Prior experience</a:t>
                      </a:r>
                    </a:p>
                    <a:p>
                      <a:pPr marL="171450" indent="-171450">
                        <a:buFont typeface="Arial" panose="020B0604020202020204" pitchFamily="34" charset="0"/>
                        <a:buChar char="•"/>
                      </a:pPr>
                      <a:r>
                        <a:rPr lang="en-US" sz="1200" dirty="0"/>
                        <a:t>MNE network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Country specific information accessibility</a:t>
                      </a:r>
                    </a:p>
                  </a:txBody>
                  <a:tcPr/>
                </a:tc>
                <a:tc>
                  <a:txBody>
                    <a:bodyPr/>
                    <a:lstStyle/>
                    <a:p>
                      <a:r>
                        <a:rPr lang="en-US" sz="1200" dirty="0"/>
                        <a:t>Ramos, M. &amp; Ashby, N.(2013); Driffield, N., et al., (2013); Dai, L., et al (2013); Cornwell, </a:t>
                      </a:r>
                      <a:r>
                        <a:rPr lang="en-US" sz="1200" dirty="0" err="1"/>
                        <a:t>AAD.,et</a:t>
                      </a:r>
                      <a:r>
                        <a:rPr lang="en-US" sz="1200" dirty="0"/>
                        <a:t> al (2023)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Organizational learning theory, Neo-institutional theory, RBV</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(Entry) Firms seek to leverage </a:t>
                      </a:r>
                      <a:r>
                        <a:rPr lang="en-US" sz="1200" u="sng" dirty="0"/>
                        <a:t>home experience </a:t>
                      </a:r>
                      <a:r>
                        <a:rPr lang="en-US" sz="1200" dirty="0"/>
                        <a:t>with high levels of </a:t>
                      </a:r>
                      <a:r>
                        <a:rPr lang="en-US" sz="1200" u="none" dirty="0"/>
                        <a:t>local organized crime</a:t>
                      </a:r>
                      <a:r>
                        <a:rPr lang="en-US" sz="1200" dirty="0"/>
                        <a:t>, involving seemingly localized routines and practices, as they expand abroad.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(Stay or leave) </a:t>
                      </a:r>
                      <a:r>
                        <a:rPr lang="en-US" sz="1200" u="sng" dirty="0"/>
                        <a:t>A more dispersed MNE network </a:t>
                      </a:r>
                      <a:r>
                        <a:rPr lang="en-US" sz="1200" dirty="0"/>
                        <a:t>helps inside-conflict zone subsidiaries to survive and stay.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dirty="0"/>
                        <a:t>(Stay or leave) Information accessibility </a:t>
                      </a:r>
                      <a:r>
                        <a:rPr lang="en-US" sz="1200" dirty="0"/>
                        <a:t>shaped by in-country </a:t>
                      </a:r>
                      <a:r>
                        <a:rPr lang="en-US" sz="1200" u="sng" dirty="0"/>
                        <a:t>experience</a:t>
                      </a:r>
                      <a:r>
                        <a:rPr lang="en-US" sz="1200" dirty="0"/>
                        <a:t> affects an MNE’s decision to stay or leave.</a:t>
                      </a:r>
                    </a:p>
                  </a:txBody>
                  <a:tcPr/>
                </a:tc>
                <a:extLst>
                  <a:ext uri="{0D108BD9-81ED-4DB2-BD59-A6C34878D82A}">
                    <a16:rowId xmlns:a16="http://schemas.microsoft.com/office/drawing/2014/main" val="2036698178"/>
                  </a:ext>
                </a:extLst>
              </a:tr>
              <a:tr h="1867172">
                <a:tc vMerge="1">
                  <a:txBody>
                    <a:bodyPr/>
                    <a:lstStyle/>
                    <a:p>
                      <a:endParaRPr lang="en-US" sz="1200" dirty="0"/>
                    </a:p>
                  </a:txBody>
                  <a:tcPr/>
                </a:tc>
                <a:tc>
                  <a:txBody>
                    <a:bodyPr/>
                    <a:lstStyle/>
                    <a:p>
                      <a:r>
                        <a:rPr lang="en-US" sz="1200" dirty="0"/>
                        <a:t>Institutional drivers</a:t>
                      </a:r>
                    </a:p>
                    <a:p>
                      <a:pPr marL="171450" indent="-171450">
                        <a:buFont typeface="Arial" panose="020B0604020202020204" pitchFamily="34" charset="0"/>
                        <a:buChar char="•"/>
                      </a:pPr>
                      <a:r>
                        <a:rPr lang="en-US" sz="1200" dirty="0"/>
                        <a:t>Host country Governance quality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Activist movement in a host country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type of host country political regime</a:t>
                      </a:r>
                    </a:p>
                  </a:txBody>
                  <a:tcPr/>
                </a:tc>
                <a:tc>
                  <a:txBody>
                    <a:bodyPr/>
                    <a:lstStyle/>
                    <a:p>
                      <a:r>
                        <a:rPr lang="en-US" sz="1200" dirty="0"/>
                        <a:t>Westermann-</a:t>
                      </a:r>
                      <a:r>
                        <a:rPr lang="en-US" sz="1200" dirty="0" err="1"/>
                        <a:t>Behaylo</a:t>
                      </a:r>
                      <a:r>
                        <a:rPr lang="en-US" sz="1200" dirty="0"/>
                        <a:t>, M., (2009); Oh, C. &amp; </a:t>
                      </a:r>
                      <a:r>
                        <a:rPr lang="en-US" sz="1200" dirty="0" err="1"/>
                        <a:t>Oetzel</a:t>
                      </a:r>
                      <a:r>
                        <a:rPr lang="en-US" sz="1200" dirty="0"/>
                        <a:t>, J. (2011); Dimitrova, A. (2022); Owens, MD.(2023)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Neo-institutional theory</a:t>
                      </a:r>
                    </a:p>
                    <a:p>
                      <a:endParaRPr lang="en-US" sz="1200" dirty="0"/>
                    </a:p>
                  </a:txBody>
                  <a:tcPr/>
                </a:tc>
                <a:tc>
                  <a:txBody>
                    <a:bodyPr/>
                    <a:lstStyle/>
                    <a:p>
                      <a:pPr marL="171450" indent="-171450">
                        <a:buFont typeface="Arial" panose="020B0604020202020204" pitchFamily="34" charset="0"/>
                        <a:buChar char="•"/>
                      </a:pPr>
                      <a:r>
                        <a:rPr lang="en-US" sz="1200" dirty="0"/>
                        <a:t>(Stay or leave) </a:t>
                      </a:r>
                      <a:r>
                        <a:rPr lang="en-US" sz="1200" u="sng" dirty="0"/>
                        <a:t>Higher quality governance </a:t>
                      </a:r>
                      <a:r>
                        <a:rPr lang="en-US" sz="1200" dirty="0"/>
                        <a:t>lowers the likelihood of subsidiary-level divestment in response to </a:t>
                      </a:r>
                      <a:r>
                        <a:rPr lang="en-US" sz="1200" i="0" u="none" dirty="0"/>
                        <a:t>terrorist attacks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t>(Stay or leave) </a:t>
                      </a:r>
                      <a:r>
                        <a:rPr lang="en-US" sz="1200" u="sng" dirty="0"/>
                        <a:t>Institutional pressure</a:t>
                      </a:r>
                      <a:r>
                        <a:rPr lang="en-US" sz="1200" u="none" dirty="0"/>
                        <a:t> affect</a:t>
                      </a:r>
                      <a:r>
                        <a:rPr lang="en-US" sz="1200" dirty="0"/>
                        <a:t> divestment decisions of multinational firms from the conflict zone.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(Entry) </a:t>
                      </a:r>
                      <a:r>
                        <a:rPr lang="en-US" sz="1200" u="sng" dirty="0"/>
                        <a:t>The host-country’s political regime </a:t>
                      </a:r>
                      <a:r>
                        <a:rPr lang="en-US" sz="1200" dirty="0"/>
                        <a:t>i.e. anocracy weakens the negative effect of business-targeting terrorism on FDI inflows to MENA countries.</a:t>
                      </a:r>
                    </a:p>
                  </a:txBody>
                  <a:tcPr/>
                </a:tc>
                <a:extLst>
                  <a:ext uri="{0D108BD9-81ED-4DB2-BD59-A6C34878D82A}">
                    <a16:rowId xmlns:a16="http://schemas.microsoft.com/office/drawing/2014/main" val="491686226"/>
                  </a:ext>
                </a:extLst>
              </a:tr>
            </a:tbl>
          </a:graphicData>
        </a:graphic>
      </p:graphicFrame>
    </p:spTree>
    <p:extLst>
      <p:ext uri="{BB962C8B-B14F-4D97-AF65-F5344CB8AC3E}">
        <p14:creationId xmlns:p14="http://schemas.microsoft.com/office/powerpoint/2010/main" val="65028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0186-42BC-1089-176B-B40FBB978079}"/>
              </a:ext>
            </a:extLst>
          </p:cNvPr>
          <p:cNvSpPr>
            <a:spLocks noGrp="1"/>
          </p:cNvSpPr>
          <p:nvPr>
            <p:ph type="title"/>
          </p:nvPr>
        </p:nvSpPr>
        <p:spPr/>
        <p:txBody>
          <a:bodyPr/>
          <a:lstStyle/>
          <a:p>
            <a:r>
              <a:rPr lang="en-US" dirty="0"/>
              <a:t>Conceptual framework of MNEs and conflicts zones</a:t>
            </a:r>
          </a:p>
        </p:txBody>
      </p:sp>
      <p:sp>
        <p:nvSpPr>
          <p:cNvPr id="4" name="Rectangle 3">
            <a:extLst>
              <a:ext uri="{FF2B5EF4-FFF2-40B4-BE49-F238E27FC236}">
                <a16:creationId xmlns:a16="http://schemas.microsoft.com/office/drawing/2014/main" id="{1EFC5D12-E6C5-7198-8764-74BB8DFAF9BB}"/>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D34476-FCB9-540C-E0B7-FBB8EFCA1E0A}"/>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5111ED-4113-5EBA-CD35-590333DD6631}"/>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7BFA2073-396F-27FF-BCB9-4EC2886F87E1}"/>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544D3283-C6E2-B3E3-4020-A7839773F02A}"/>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2982823A-6B79-F5E1-1C9F-B3BDABCF3DDC}"/>
              </a:ext>
            </a:extLst>
          </p:cNvPr>
          <p:cNvSpPr/>
          <p:nvPr/>
        </p:nvSpPr>
        <p:spPr>
          <a:xfrm>
            <a:off x="8038366" y="453216"/>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3AEBD9-E5B4-2AB7-AD4F-9F232830C12E}"/>
              </a:ext>
            </a:extLst>
          </p:cNvPr>
          <p:cNvSpPr/>
          <p:nvPr/>
        </p:nvSpPr>
        <p:spPr>
          <a:xfrm>
            <a:off x="8660058" y="4049003"/>
            <a:ext cx="3531940" cy="17600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MNEs and conflict zones</a:t>
            </a:r>
          </a:p>
          <a:p>
            <a:pPr marL="342900" indent="-342900" algn="ctr">
              <a:buFont typeface="+mj-lt"/>
              <a:buAutoNum type="alphaLcPeriod"/>
            </a:pPr>
            <a:r>
              <a:rPr lang="en-US" dirty="0"/>
              <a:t>Enter</a:t>
            </a:r>
          </a:p>
          <a:p>
            <a:pPr marL="342900" indent="-342900" algn="ctr">
              <a:buFont typeface="+mj-lt"/>
              <a:buAutoNum type="alphaLcPeriod"/>
            </a:pPr>
            <a:r>
              <a:rPr lang="en-US" dirty="0"/>
              <a:t>Stay or Leave</a:t>
            </a:r>
          </a:p>
        </p:txBody>
      </p:sp>
      <p:sp>
        <p:nvSpPr>
          <p:cNvPr id="11" name="TextBox 10">
            <a:extLst>
              <a:ext uri="{FF2B5EF4-FFF2-40B4-BE49-F238E27FC236}">
                <a16:creationId xmlns:a16="http://schemas.microsoft.com/office/drawing/2014/main" id="{D05945F1-81AD-3C80-0034-AC82226DA4F9}"/>
              </a:ext>
            </a:extLst>
          </p:cNvPr>
          <p:cNvSpPr txBox="1"/>
          <p:nvPr/>
        </p:nvSpPr>
        <p:spPr>
          <a:xfrm>
            <a:off x="9311143" y="3677399"/>
            <a:ext cx="2320013" cy="369332"/>
          </a:xfrm>
          <a:prstGeom prst="rect">
            <a:avLst/>
          </a:prstGeom>
          <a:noFill/>
        </p:spPr>
        <p:txBody>
          <a:bodyPr wrap="square" rtlCol="0">
            <a:spAutoFit/>
          </a:bodyPr>
          <a:lstStyle/>
          <a:p>
            <a:r>
              <a:rPr lang="en-US" dirty="0"/>
              <a:t>Strategic Decisions</a:t>
            </a:r>
          </a:p>
        </p:txBody>
      </p:sp>
      <p:sp>
        <p:nvSpPr>
          <p:cNvPr id="12" name="TextBox 11">
            <a:extLst>
              <a:ext uri="{FF2B5EF4-FFF2-40B4-BE49-F238E27FC236}">
                <a16:creationId xmlns:a16="http://schemas.microsoft.com/office/drawing/2014/main" id="{9413AE4F-C7CA-FE24-6D58-200A58A19521}"/>
              </a:ext>
            </a:extLst>
          </p:cNvPr>
          <p:cNvSpPr txBox="1"/>
          <p:nvPr/>
        </p:nvSpPr>
        <p:spPr>
          <a:xfrm>
            <a:off x="1521300" y="3613666"/>
            <a:ext cx="1396437" cy="369332"/>
          </a:xfrm>
          <a:prstGeom prst="rect">
            <a:avLst/>
          </a:prstGeom>
          <a:noFill/>
        </p:spPr>
        <p:txBody>
          <a:bodyPr wrap="square" rtlCol="0">
            <a:spAutoFit/>
          </a:bodyPr>
          <a:lstStyle/>
          <a:p>
            <a:r>
              <a:rPr lang="en-US" dirty="0"/>
              <a:t>Antecedents</a:t>
            </a:r>
          </a:p>
        </p:txBody>
      </p:sp>
      <p:sp>
        <p:nvSpPr>
          <p:cNvPr id="13" name="Rectangle 12">
            <a:extLst>
              <a:ext uri="{FF2B5EF4-FFF2-40B4-BE49-F238E27FC236}">
                <a16:creationId xmlns:a16="http://schemas.microsoft.com/office/drawing/2014/main" id="{C236FB01-DDCE-AD5E-5261-34B50AB91ED1}"/>
              </a:ext>
            </a:extLst>
          </p:cNvPr>
          <p:cNvSpPr/>
          <p:nvPr/>
        </p:nvSpPr>
        <p:spPr>
          <a:xfrm>
            <a:off x="273383" y="4049002"/>
            <a:ext cx="3787294" cy="19136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Types of  Violent Conflicts</a:t>
            </a:r>
          </a:p>
          <a:p>
            <a:pPr marL="285750" indent="-285750">
              <a:buFont typeface="Arial" panose="020B0604020202020204" pitchFamily="34" charset="0"/>
              <a:buChar char="•"/>
            </a:pPr>
            <a:r>
              <a:rPr lang="en-US" dirty="0"/>
              <a:t>Terrorism (Domestic, Transnational)</a:t>
            </a:r>
          </a:p>
          <a:p>
            <a:pPr marL="285750" indent="-285750">
              <a:buFont typeface="Arial" panose="020B0604020202020204" pitchFamily="34" charset="0"/>
              <a:buChar char="•"/>
            </a:pPr>
            <a:r>
              <a:rPr lang="en-US" dirty="0"/>
              <a:t>War (Military conflict, Civil war)</a:t>
            </a:r>
          </a:p>
          <a:p>
            <a:pPr marL="285750" indent="-285750">
              <a:buFont typeface="Arial" panose="020B0604020202020204" pitchFamily="34" charset="0"/>
              <a:buChar char="•"/>
            </a:pPr>
            <a:r>
              <a:rPr lang="en-US" dirty="0"/>
              <a:t>Political Violence (Coup, Protests)</a:t>
            </a:r>
          </a:p>
          <a:p>
            <a:pPr marL="285750" indent="-285750">
              <a:buFont typeface="Arial" panose="020B0604020202020204" pitchFamily="34" charset="0"/>
              <a:buChar char="•"/>
            </a:pPr>
            <a:r>
              <a:rPr lang="en-US" dirty="0"/>
              <a:t>Violent Organized Crime</a:t>
            </a:r>
          </a:p>
        </p:txBody>
      </p:sp>
      <p:cxnSp>
        <p:nvCxnSpPr>
          <p:cNvPr id="16" name="Straight Arrow Connector 15">
            <a:extLst>
              <a:ext uri="{FF2B5EF4-FFF2-40B4-BE49-F238E27FC236}">
                <a16:creationId xmlns:a16="http://schemas.microsoft.com/office/drawing/2014/main" id="{EB3F410C-1688-A6BF-D5B1-2BD2F93FE948}"/>
              </a:ext>
            </a:extLst>
          </p:cNvPr>
          <p:cNvCxnSpPr>
            <a:cxnSpLocks/>
            <a:stCxn id="13" idx="3"/>
          </p:cNvCxnSpPr>
          <p:nvPr/>
        </p:nvCxnSpPr>
        <p:spPr>
          <a:xfrm>
            <a:off x="4060677" y="5005833"/>
            <a:ext cx="447784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481D808-F876-72BA-180E-1076CF37F4C3}"/>
              </a:ext>
            </a:extLst>
          </p:cNvPr>
          <p:cNvSpPr/>
          <p:nvPr/>
        </p:nvSpPr>
        <p:spPr>
          <a:xfrm>
            <a:off x="4402318" y="2572478"/>
            <a:ext cx="4347983" cy="142866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anose="020B0604020202020204" pitchFamily="34" charset="0"/>
              <a:buChar char="•"/>
            </a:pPr>
            <a:r>
              <a:rPr lang="en-US" dirty="0"/>
              <a:t>Firm specific capability (FSA, CSA)</a:t>
            </a:r>
          </a:p>
          <a:p>
            <a:pPr marL="285750" indent="-285750">
              <a:buFont typeface="Arial" panose="020B0604020202020204" pitchFamily="34" charset="0"/>
              <a:buChar char="•"/>
            </a:pPr>
            <a:r>
              <a:rPr lang="en-US" dirty="0"/>
              <a:t>Inter-organizational effects (Imitation)</a:t>
            </a:r>
          </a:p>
          <a:p>
            <a:pPr marL="285750" indent="-285750">
              <a:buFont typeface="Arial" panose="020B0604020202020204" pitchFamily="34" charset="0"/>
              <a:buChar char="•"/>
            </a:pPr>
            <a:r>
              <a:rPr lang="en-US" dirty="0"/>
              <a:t>Institutional pressures (from host, home country, and global activists)</a:t>
            </a:r>
          </a:p>
          <a:p>
            <a:pPr marL="285750" indent="-285750">
              <a:buFont typeface="Arial" panose="020B0604020202020204" pitchFamily="34" charset="0"/>
              <a:buChar char="•"/>
            </a:pPr>
            <a:endParaRPr lang="en-US" dirty="0"/>
          </a:p>
        </p:txBody>
      </p:sp>
      <p:sp>
        <p:nvSpPr>
          <p:cNvPr id="19" name="TextBox 18">
            <a:extLst>
              <a:ext uri="{FF2B5EF4-FFF2-40B4-BE49-F238E27FC236}">
                <a16:creationId xmlns:a16="http://schemas.microsoft.com/office/drawing/2014/main" id="{793DF0DB-EAC2-B5FE-9393-D2C534AB1457}"/>
              </a:ext>
            </a:extLst>
          </p:cNvPr>
          <p:cNvSpPr txBox="1"/>
          <p:nvPr/>
        </p:nvSpPr>
        <p:spPr>
          <a:xfrm>
            <a:off x="5648217" y="2110813"/>
            <a:ext cx="1396437" cy="369332"/>
          </a:xfrm>
          <a:prstGeom prst="rect">
            <a:avLst/>
          </a:prstGeom>
          <a:noFill/>
        </p:spPr>
        <p:txBody>
          <a:bodyPr wrap="square" rtlCol="0">
            <a:spAutoFit/>
          </a:bodyPr>
          <a:lstStyle/>
          <a:p>
            <a:r>
              <a:rPr lang="en-US" dirty="0"/>
              <a:t>Moderators</a:t>
            </a:r>
          </a:p>
        </p:txBody>
      </p:sp>
      <p:cxnSp>
        <p:nvCxnSpPr>
          <p:cNvPr id="20" name="Straight Arrow Connector 19">
            <a:extLst>
              <a:ext uri="{FF2B5EF4-FFF2-40B4-BE49-F238E27FC236}">
                <a16:creationId xmlns:a16="http://schemas.microsoft.com/office/drawing/2014/main" id="{333F61AD-57B1-6E8D-1FD0-F51806AF03F9}"/>
              </a:ext>
            </a:extLst>
          </p:cNvPr>
          <p:cNvCxnSpPr>
            <a:cxnSpLocks/>
            <a:stCxn id="18" idx="2"/>
          </p:cNvCxnSpPr>
          <p:nvPr/>
        </p:nvCxnSpPr>
        <p:spPr>
          <a:xfrm>
            <a:off x="6576310" y="4001139"/>
            <a:ext cx="0" cy="7932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52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0186-42BC-1089-176B-B40FBB978079}"/>
              </a:ext>
            </a:extLst>
          </p:cNvPr>
          <p:cNvSpPr>
            <a:spLocks noGrp="1"/>
          </p:cNvSpPr>
          <p:nvPr>
            <p:ph type="title"/>
          </p:nvPr>
        </p:nvSpPr>
        <p:spPr/>
        <p:txBody>
          <a:bodyPr/>
          <a:lstStyle/>
          <a:p>
            <a:r>
              <a:rPr lang="en-US" dirty="0"/>
              <a:t>Key Literature gaps and Suggestions</a:t>
            </a:r>
          </a:p>
        </p:txBody>
      </p:sp>
      <p:sp>
        <p:nvSpPr>
          <p:cNvPr id="4" name="Rectangle 3">
            <a:extLst>
              <a:ext uri="{FF2B5EF4-FFF2-40B4-BE49-F238E27FC236}">
                <a16:creationId xmlns:a16="http://schemas.microsoft.com/office/drawing/2014/main" id="{1EFC5D12-E6C5-7198-8764-74BB8DFAF9BB}"/>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D34476-FCB9-540C-E0B7-FBB8EFCA1E0A}"/>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5111ED-4113-5EBA-CD35-590333DD6631}"/>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7BFA2073-396F-27FF-BCB9-4EC2886F87E1}"/>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544D3283-C6E2-B3E3-4020-A7839773F02A}"/>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2982823A-6B79-F5E1-1C9F-B3BDABCF3DDC}"/>
              </a:ext>
            </a:extLst>
          </p:cNvPr>
          <p:cNvSpPr/>
          <p:nvPr/>
        </p:nvSpPr>
        <p:spPr>
          <a:xfrm>
            <a:off x="8038366" y="453216"/>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A67D95-86D3-FB21-C96D-B43A770AEA6D}"/>
              </a:ext>
            </a:extLst>
          </p:cNvPr>
          <p:cNvSpPr>
            <a:spLocks noGrp="1"/>
          </p:cNvSpPr>
          <p:nvPr>
            <p:ph idx="1"/>
          </p:nvPr>
        </p:nvSpPr>
        <p:spPr>
          <a:xfrm>
            <a:off x="581192" y="1962624"/>
            <a:ext cx="11029615" cy="4439888"/>
          </a:xfrm>
        </p:spPr>
        <p:txBody>
          <a:bodyPr anchor="t">
            <a:normAutofit fontScale="77500" lnSpcReduction="20000"/>
          </a:bodyPr>
          <a:lstStyle/>
          <a:p>
            <a:r>
              <a:rPr lang="en-US" sz="2400" dirty="0"/>
              <a:t>Rather confined usage of theoretical lens=&gt; Room for diverse application of different theoretical lens for both explanation and prediction. </a:t>
            </a:r>
          </a:p>
          <a:p>
            <a:pPr lvl="1"/>
            <a:r>
              <a:rPr lang="en-US" sz="1800" dirty="0"/>
              <a:t>Neo-institutional economics </a:t>
            </a:r>
            <a:r>
              <a:rPr lang="en-US" sz="1200" dirty="0"/>
              <a:t>(North, 1995)</a:t>
            </a:r>
          </a:p>
          <a:p>
            <a:pPr lvl="1"/>
            <a:r>
              <a:rPr lang="en-US" sz="1800" dirty="0"/>
              <a:t>Stakeholder theory </a:t>
            </a:r>
            <a:r>
              <a:rPr lang="en-US" sz="1200" dirty="0"/>
              <a:t>(Freeman, R. E., et al, 2010)</a:t>
            </a:r>
          </a:p>
          <a:p>
            <a:pPr lvl="1"/>
            <a:r>
              <a:rPr lang="en-US" dirty="0"/>
              <a:t>Real options theory in IB </a:t>
            </a:r>
            <a:r>
              <a:rPr lang="en-US" sz="1200" dirty="0"/>
              <a:t>(Trigeorgis, L., &amp; </a:t>
            </a:r>
            <a:r>
              <a:rPr lang="en-US" sz="1200" dirty="0" err="1"/>
              <a:t>Reuer</a:t>
            </a:r>
            <a:r>
              <a:rPr lang="en-US" sz="1200" dirty="0"/>
              <a:t>, J. J., 2017)</a:t>
            </a:r>
          </a:p>
          <a:p>
            <a:pPr lvl="1"/>
            <a:r>
              <a:rPr lang="en-US" dirty="0"/>
              <a:t>Competitive dynamics </a:t>
            </a:r>
            <a:r>
              <a:rPr lang="en-US" sz="1200" dirty="0"/>
              <a:t>(Chen, 1996)</a:t>
            </a:r>
          </a:p>
          <a:p>
            <a:r>
              <a:rPr lang="en-US" sz="2400" dirty="0"/>
              <a:t>A large body of research focuses on explaining the antecedents of exits rather than stay =&gt; More research on the rationale for staying in a conflict zone can enrich the understanding. </a:t>
            </a:r>
          </a:p>
          <a:p>
            <a:r>
              <a:rPr lang="en-US" sz="2400" dirty="0"/>
              <a:t>For example, by combining outside-In perspective and inside-out perspective, we can provide a new insight of what internal factors (from individual to subsidiary, MNE network levels) tend to lead MNEs to stay in conflict zones.</a:t>
            </a:r>
          </a:p>
          <a:p>
            <a:r>
              <a:rPr lang="en-US" sz="2400" dirty="0"/>
              <a:t>Call for more qualitative or mixed methodological approach to shed light on the decision-making process of “stay or leave” decisions.</a:t>
            </a:r>
          </a:p>
          <a:p>
            <a:r>
              <a:rPr lang="en-US" sz="2400" dirty="0"/>
              <a:t>Few papers talk about the outcomes (financial or societal) of enter, stay or leave decisions into/from conflict zones.</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97438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ABB9-E038-3A40-6D4B-C1B86DE96669}"/>
              </a:ext>
            </a:extLst>
          </p:cNvPr>
          <p:cNvSpPr>
            <a:spLocks noGrp="1"/>
          </p:cNvSpPr>
          <p:nvPr>
            <p:ph type="title"/>
          </p:nvPr>
        </p:nvSpPr>
        <p:spPr/>
        <p:txBody>
          <a:bodyPr/>
          <a:lstStyle/>
          <a:p>
            <a:r>
              <a:rPr lang="en-US" dirty="0"/>
              <a:t>Violence across the globe</a:t>
            </a:r>
          </a:p>
        </p:txBody>
      </p:sp>
      <p:pic>
        <p:nvPicPr>
          <p:cNvPr id="2052" name="Picture 4">
            <a:extLst>
              <a:ext uri="{FF2B5EF4-FFF2-40B4-BE49-F238E27FC236}">
                <a16:creationId xmlns:a16="http://schemas.microsoft.com/office/drawing/2014/main" id="{7891E20D-54CA-F461-4B98-F191A21785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117" y="2331956"/>
            <a:ext cx="6015524" cy="43300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4DA4EA2-459B-4FFE-B48C-D5E93B00A0B4}"/>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8398DB-05DA-4F1E-580B-90DD4F89FE9A}"/>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4E01A2-B727-0E1A-B70B-1E8C46BD09C0}"/>
              </a:ext>
            </a:extLst>
          </p:cNvPr>
          <p:cNvSpPr/>
          <p:nvPr/>
        </p:nvSpPr>
        <p:spPr>
          <a:xfrm>
            <a:off x="433989" y="455487"/>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58307B-0225-E697-43E7-2D296739B3B9}"/>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12" name="Rectangle 11">
            <a:extLst>
              <a:ext uri="{FF2B5EF4-FFF2-40B4-BE49-F238E27FC236}">
                <a16:creationId xmlns:a16="http://schemas.microsoft.com/office/drawing/2014/main" id="{D993AACA-6380-3128-5DCB-CF761215064B}"/>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13" name="Rectangle 12">
            <a:extLst>
              <a:ext uri="{FF2B5EF4-FFF2-40B4-BE49-F238E27FC236}">
                <a16:creationId xmlns:a16="http://schemas.microsoft.com/office/drawing/2014/main" id="{6C5D1740-2906-DD5B-B4C5-3F9DBFAA7A36}"/>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cxnSp>
        <p:nvCxnSpPr>
          <p:cNvPr id="15" name="Straight Arrow Connector 14">
            <a:extLst>
              <a:ext uri="{FF2B5EF4-FFF2-40B4-BE49-F238E27FC236}">
                <a16:creationId xmlns:a16="http://schemas.microsoft.com/office/drawing/2014/main" id="{695262E9-5D76-8D70-8A44-7D154F0012C9}"/>
              </a:ext>
            </a:extLst>
          </p:cNvPr>
          <p:cNvCxnSpPr>
            <a:cxnSpLocks/>
          </p:cNvCxnSpPr>
          <p:nvPr/>
        </p:nvCxnSpPr>
        <p:spPr>
          <a:xfrm flipH="1" flipV="1">
            <a:off x="1496291" y="2452255"/>
            <a:ext cx="277091" cy="498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F6C73F-C491-8767-DE5A-DE7DE80BB004}"/>
              </a:ext>
            </a:extLst>
          </p:cNvPr>
          <p:cNvSpPr txBox="1"/>
          <p:nvPr/>
        </p:nvSpPr>
        <p:spPr>
          <a:xfrm>
            <a:off x="581192" y="1962624"/>
            <a:ext cx="5338173" cy="369332"/>
          </a:xfrm>
          <a:prstGeom prst="rect">
            <a:avLst/>
          </a:prstGeom>
          <a:noFill/>
        </p:spPr>
        <p:txBody>
          <a:bodyPr wrap="square" rtlCol="0">
            <a:spAutoFit/>
          </a:bodyPr>
          <a:lstStyle/>
          <a:p>
            <a:r>
              <a:rPr lang="en-US" dirty="0"/>
              <a:t>Angola Civil War,  Afghan Civil War, Bosnian War, etc. </a:t>
            </a:r>
          </a:p>
        </p:txBody>
      </p:sp>
      <p:pic>
        <p:nvPicPr>
          <p:cNvPr id="2054" name="Picture 6">
            <a:extLst>
              <a:ext uri="{FF2B5EF4-FFF2-40B4-BE49-F238E27FC236}">
                <a16:creationId xmlns:a16="http://schemas.microsoft.com/office/drawing/2014/main" id="{5CB406A5-1CF8-847E-F4B3-85C0647A8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737" y="2492709"/>
            <a:ext cx="5674146" cy="40085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8638748-3963-6DE2-11E7-17A5D162FF36}"/>
              </a:ext>
            </a:extLst>
          </p:cNvPr>
          <p:cNvSpPr txBox="1"/>
          <p:nvPr/>
        </p:nvSpPr>
        <p:spPr>
          <a:xfrm>
            <a:off x="7955622" y="2028372"/>
            <a:ext cx="2849040" cy="369332"/>
          </a:xfrm>
          <a:prstGeom prst="rect">
            <a:avLst/>
          </a:prstGeom>
          <a:noFill/>
        </p:spPr>
        <p:txBody>
          <a:bodyPr wrap="square" rtlCol="0">
            <a:spAutoFit/>
          </a:bodyPr>
          <a:lstStyle/>
          <a:p>
            <a:r>
              <a:rPr lang="en-US" dirty="0"/>
              <a:t>Ongoing Conflicts in 2022</a:t>
            </a:r>
          </a:p>
        </p:txBody>
      </p:sp>
    </p:spTree>
    <p:extLst>
      <p:ext uri="{BB962C8B-B14F-4D97-AF65-F5344CB8AC3E}">
        <p14:creationId xmlns:p14="http://schemas.microsoft.com/office/powerpoint/2010/main" val="400614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882-5E1F-24F6-E910-97FF54B4A36B}"/>
              </a:ext>
            </a:extLst>
          </p:cNvPr>
          <p:cNvSpPr>
            <a:spLocks noGrp="1"/>
          </p:cNvSpPr>
          <p:nvPr>
            <p:ph type="title"/>
          </p:nvPr>
        </p:nvSpPr>
        <p:spPr/>
        <p:txBody>
          <a:bodyPr/>
          <a:lstStyle/>
          <a:p>
            <a:r>
              <a:rPr lang="en-US" dirty="0"/>
              <a:t>The temporal dimension of violent conflicts</a:t>
            </a:r>
          </a:p>
        </p:txBody>
      </p:sp>
      <p:pic>
        <p:nvPicPr>
          <p:cNvPr id="1026" name="Picture 2" descr="Curve of Conflict">
            <a:extLst>
              <a:ext uri="{FF2B5EF4-FFF2-40B4-BE49-F238E27FC236}">
                <a16:creationId xmlns:a16="http://schemas.microsoft.com/office/drawing/2014/main" id="{EE3DBA0E-B29C-1E9E-5DF7-C4CCC9C62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178" y="2054371"/>
            <a:ext cx="5931776" cy="3954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A3E0E4-6C3E-73E2-66D1-79C50F9F08F1}"/>
              </a:ext>
            </a:extLst>
          </p:cNvPr>
          <p:cNvSpPr txBox="1"/>
          <p:nvPr/>
        </p:nvSpPr>
        <p:spPr>
          <a:xfrm>
            <a:off x="2722178" y="6184839"/>
            <a:ext cx="4083736" cy="307777"/>
          </a:xfrm>
          <a:prstGeom prst="rect">
            <a:avLst/>
          </a:prstGeom>
          <a:noFill/>
        </p:spPr>
        <p:txBody>
          <a:bodyPr wrap="square" rtlCol="0">
            <a:spAutoFit/>
          </a:bodyPr>
          <a:lstStyle/>
          <a:p>
            <a:r>
              <a:rPr lang="en-US" sz="1400" dirty="0"/>
              <a:t>Source: United States Institute of Peace (USIP)</a:t>
            </a:r>
          </a:p>
        </p:txBody>
      </p:sp>
      <p:sp>
        <p:nvSpPr>
          <p:cNvPr id="3" name="Oval 2">
            <a:extLst>
              <a:ext uri="{FF2B5EF4-FFF2-40B4-BE49-F238E27FC236}">
                <a16:creationId xmlns:a16="http://schemas.microsoft.com/office/drawing/2014/main" id="{727B61F8-EB28-E932-D976-F4C0B4250DB6}"/>
              </a:ext>
            </a:extLst>
          </p:cNvPr>
          <p:cNvSpPr/>
          <p:nvPr/>
        </p:nvSpPr>
        <p:spPr>
          <a:xfrm>
            <a:off x="4377557" y="3914936"/>
            <a:ext cx="791308" cy="61546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8A87E2E8-B7BF-3E87-B062-9E9A2E95C561}"/>
              </a:ext>
            </a:extLst>
          </p:cNvPr>
          <p:cNvSpPr/>
          <p:nvPr/>
        </p:nvSpPr>
        <p:spPr>
          <a:xfrm>
            <a:off x="5304692" y="3429000"/>
            <a:ext cx="791308" cy="61546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F1982706-E9A2-5515-FB51-13F507FED465}"/>
              </a:ext>
            </a:extLst>
          </p:cNvPr>
          <p:cNvSpPr/>
          <p:nvPr/>
        </p:nvSpPr>
        <p:spPr>
          <a:xfrm>
            <a:off x="6231829" y="3914935"/>
            <a:ext cx="791308" cy="61546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B5889A1-C319-DD2D-7CC4-D2565AA0E209}"/>
              </a:ext>
            </a:extLst>
          </p:cNvPr>
          <p:cNvCxnSpPr>
            <a:stCxn id="5" idx="0"/>
          </p:cNvCxnSpPr>
          <p:nvPr/>
        </p:nvCxnSpPr>
        <p:spPr>
          <a:xfrm flipV="1">
            <a:off x="5700346" y="2899317"/>
            <a:ext cx="0" cy="5296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7CAD57F-0021-8E6B-B41A-DAB104665CCF}"/>
              </a:ext>
            </a:extLst>
          </p:cNvPr>
          <p:cNvCxnSpPr>
            <a:cxnSpLocks/>
          </p:cNvCxnSpPr>
          <p:nvPr/>
        </p:nvCxnSpPr>
        <p:spPr>
          <a:xfrm flipV="1">
            <a:off x="6626883" y="3481488"/>
            <a:ext cx="2298085" cy="6799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D9E0070C-66CD-32CA-B6BD-9E4911ECE3F6}"/>
              </a:ext>
            </a:extLst>
          </p:cNvPr>
          <p:cNvCxnSpPr>
            <a:cxnSpLocks/>
          </p:cNvCxnSpPr>
          <p:nvPr/>
        </p:nvCxnSpPr>
        <p:spPr>
          <a:xfrm flipH="1" flipV="1">
            <a:off x="2219439" y="3481488"/>
            <a:ext cx="2586785" cy="6799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4BC5216-32E5-EABC-C568-DFAD3C64E336}"/>
              </a:ext>
            </a:extLst>
          </p:cNvPr>
          <p:cNvSpPr txBox="1"/>
          <p:nvPr/>
        </p:nvSpPr>
        <p:spPr>
          <a:xfrm>
            <a:off x="123677" y="3028890"/>
            <a:ext cx="2725057" cy="400110"/>
          </a:xfrm>
          <a:prstGeom prst="rect">
            <a:avLst/>
          </a:prstGeom>
          <a:noFill/>
        </p:spPr>
        <p:txBody>
          <a:bodyPr wrap="square" rtlCol="0">
            <a:spAutoFit/>
          </a:bodyPr>
          <a:lstStyle/>
          <a:p>
            <a:r>
              <a:rPr lang="en-US" sz="2000" b="1" dirty="0"/>
              <a:t>1. Onset of Conflict</a:t>
            </a:r>
          </a:p>
        </p:txBody>
      </p:sp>
      <p:sp>
        <p:nvSpPr>
          <p:cNvPr id="16" name="TextBox 15">
            <a:extLst>
              <a:ext uri="{FF2B5EF4-FFF2-40B4-BE49-F238E27FC236}">
                <a16:creationId xmlns:a16="http://schemas.microsoft.com/office/drawing/2014/main" id="{BDEED8D0-49A2-E654-8F23-31689C312C29}"/>
              </a:ext>
            </a:extLst>
          </p:cNvPr>
          <p:cNvSpPr txBox="1"/>
          <p:nvPr/>
        </p:nvSpPr>
        <p:spPr>
          <a:xfrm>
            <a:off x="4890210" y="2462623"/>
            <a:ext cx="2725057" cy="400110"/>
          </a:xfrm>
          <a:prstGeom prst="rect">
            <a:avLst/>
          </a:prstGeom>
          <a:noFill/>
        </p:spPr>
        <p:txBody>
          <a:bodyPr wrap="square" rtlCol="0">
            <a:spAutoFit/>
          </a:bodyPr>
          <a:lstStyle/>
          <a:p>
            <a:r>
              <a:rPr lang="en-US" sz="2000" b="1" dirty="0"/>
              <a:t>2. During Conflict</a:t>
            </a:r>
          </a:p>
        </p:txBody>
      </p:sp>
      <p:sp>
        <p:nvSpPr>
          <p:cNvPr id="17" name="TextBox 16">
            <a:extLst>
              <a:ext uri="{FF2B5EF4-FFF2-40B4-BE49-F238E27FC236}">
                <a16:creationId xmlns:a16="http://schemas.microsoft.com/office/drawing/2014/main" id="{1D6549B2-8D0A-E1E3-166B-CD153F657867}"/>
              </a:ext>
            </a:extLst>
          </p:cNvPr>
          <p:cNvSpPr txBox="1"/>
          <p:nvPr/>
        </p:nvSpPr>
        <p:spPr>
          <a:xfrm>
            <a:off x="8924967" y="3065524"/>
            <a:ext cx="2725057" cy="400110"/>
          </a:xfrm>
          <a:prstGeom prst="rect">
            <a:avLst/>
          </a:prstGeom>
          <a:noFill/>
        </p:spPr>
        <p:txBody>
          <a:bodyPr wrap="square" rtlCol="0">
            <a:spAutoFit/>
          </a:bodyPr>
          <a:lstStyle/>
          <a:p>
            <a:r>
              <a:rPr lang="en-US" sz="2000" b="1" dirty="0"/>
              <a:t>3. End of Conflict</a:t>
            </a:r>
          </a:p>
        </p:txBody>
      </p:sp>
      <p:sp>
        <p:nvSpPr>
          <p:cNvPr id="20" name="Rectangle 19">
            <a:extLst>
              <a:ext uri="{FF2B5EF4-FFF2-40B4-BE49-F238E27FC236}">
                <a16:creationId xmlns:a16="http://schemas.microsoft.com/office/drawing/2014/main" id="{FA3D1046-BFD7-6C89-68A5-96DFB38C70C2}"/>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FDF8D00-684D-04EE-CDF5-0CCF23BFE07E}"/>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4CFFD1-0219-3692-ED6A-BCBFA8F5BFEF}"/>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23" name="Rectangle 22">
            <a:extLst>
              <a:ext uri="{FF2B5EF4-FFF2-40B4-BE49-F238E27FC236}">
                <a16:creationId xmlns:a16="http://schemas.microsoft.com/office/drawing/2014/main" id="{04036465-09BB-F9FA-839C-1B995AD70ECB}"/>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24" name="Rectangle 23">
            <a:extLst>
              <a:ext uri="{FF2B5EF4-FFF2-40B4-BE49-F238E27FC236}">
                <a16:creationId xmlns:a16="http://schemas.microsoft.com/office/drawing/2014/main" id="{BB8FAD19-8E22-63D8-8735-EF4580B4FCDA}"/>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25" name="Rectangle 24">
            <a:extLst>
              <a:ext uri="{FF2B5EF4-FFF2-40B4-BE49-F238E27FC236}">
                <a16:creationId xmlns:a16="http://schemas.microsoft.com/office/drawing/2014/main" id="{A11DE621-AAEC-3FFC-99E0-73ED7B27A5B7}"/>
              </a:ext>
            </a:extLst>
          </p:cNvPr>
          <p:cNvSpPr/>
          <p:nvPr/>
        </p:nvSpPr>
        <p:spPr>
          <a:xfrm>
            <a:off x="433989" y="455487"/>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74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3F162-DDA5-DB33-1253-ADF4D6AF9C5D}"/>
              </a:ext>
            </a:extLst>
          </p:cNvPr>
          <p:cNvSpPr>
            <a:spLocks noGrp="1"/>
          </p:cNvSpPr>
          <p:nvPr>
            <p:ph type="title"/>
          </p:nvPr>
        </p:nvSpPr>
        <p:spPr/>
        <p:txBody>
          <a:bodyPr/>
          <a:lstStyle/>
          <a:p>
            <a:r>
              <a:rPr lang="en-US" dirty="0"/>
              <a:t>Holistic picture of the review</a:t>
            </a:r>
          </a:p>
        </p:txBody>
      </p:sp>
      <p:pic>
        <p:nvPicPr>
          <p:cNvPr id="1026" name="Picture 2" descr="Bloomfield-Leiss Conflict Model">
            <a:extLst>
              <a:ext uri="{FF2B5EF4-FFF2-40B4-BE49-F238E27FC236}">
                <a16:creationId xmlns:a16="http://schemas.microsoft.com/office/drawing/2014/main" id="{480CB8EB-22B7-29A2-FC00-F5360925E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853" y="2377078"/>
            <a:ext cx="7785100" cy="3594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7ADD89-D753-B51A-5A6E-3B36B1395FFE}"/>
              </a:ext>
            </a:extLst>
          </p:cNvPr>
          <p:cNvSpPr txBox="1"/>
          <p:nvPr/>
        </p:nvSpPr>
        <p:spPr>
          <a:xfrm>
            <a:off x="2110852" y="6034298"/>
            <a:ext cx="10140331" cy="646331"/>
          </a:xfrm>
          <a:prstGeom prst="rect">
            <a:avLst/>
          </a:prstGeom>
          <a:noFill/>
        </p:spPr>
        <p:txBody>
          <a:bodyPr wrap="square">
            <a:spAutoFit/>
          </a:bodyPr>
          <a:lstStyle/>
          <a:p>
            <a:r>
              <a:rPr lang="en-US" b="1" dirty="0"/>
              <a:t>Figure: Bloomfield-</a:t>
            </a:r>
            <a:r>
              <a:rPr lang="en-US" b="1" dirty="0" err="1"/>
              <a:t>Leiss</a:t>
            </a:r>
            <a:r>
              <a:rPr lang="en-US" b="1" dirty="0"/>
              <a:t> dynamic model of Conflict</a:t>
            </a:r>
          </a:p>
          <a:p>
            <a:r>
              <a:rPr lang="en-US" dirty="0"/>
              <a:t>Source: MIT </a:t>
            </a:r>
            <a:r>
              <a:rPr lang="en-US" dirty="0" err="1"/>
              <a:t>Cascon</a:t>
            </a:r>
            <a:r>
              <a:rPr lang="en-US" dirty="0"/>
              <a:t> System for Analyzing International Conflict</a:t>
            </a:r>
          </a:p>
        </p:txBody>
      </p:sp>
      <p:cxnSp>
        <p:nvCxnSpPr>
          <p:cNvPr id="6" name="Straight Arrow Connector 5">
            <a:extLst>
              <a:ext uri="{FF2B5EF4-FFF2-40B4-BE49-F238E27FC236}">
                <a16:creationId xmlns:a16="http://schemas.microsoft.com/office/drawing/2014/main" id="{1FE7076E-F197-5818-5B73-734371D35D9E}"/>
              </a:ext>
            </a:extLst>
          </p:cNvPr>
          <p:cNvCxnSpPr>
            <a:cxnSpLocks/>
          </p:cNvCxnSpPr>
          <p:nvPr/>
        </p:nvCxnSpPr>
        <p:spPr>
          <a:xfrm flipV="1">
            <a:off x="5804518" y="2224387"/>
            <a:ext cx="904436" cy="154093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ED9D36D5-65E2-3958-3434-E571D494F16E}"/>
              </a:ext>
            </a:extLst>
          </p:cNvPr>
          <p:cNvCxnSpPr>
            <a:cxnSpLocks/>
          </p:cNvCxnSpPr>
          <p:nvPr/>
        </p:nvCxnSpPr>
        <p:spPr>
          <a:xfrm flipV="1">
            <a:off x="8723870" y="3084964"/>
            <a:ext cx="589563" cy="365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21082180-54ED-B9CD-0B9D-09D6FA6E9147}"/>
              </a:ext>
            </a:extLst>
          </p:cNvPr>
          <p:cNvCxnSpPr>
            <a:cxnSpLocks/>
          </p:cNvCxnSpPr>
          <p:nvPr/>
        </p:nvCxnSpPr>
        <p:spPr>
          <a:xfrm flipH="1" flipV="1">
            <a:off x="1668162" y="3291134"/>
            <a:ext cx="1660357" cy="4592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Left Brace 8">
            <a:extLst>
              <a:ext uri="{FF2B5EF4-FFF2-40B4-BE49-F238E27FC236}">
                <a16:creationId xmlns:a16="http://schemas.microsoft.com/office/drawing/2014/main" id="{35F8EC94-5E3F-F346-5E34-139AD6130095}"/>
              </a:ext>
            </a:extLst>
          </p:cNvPr>
          <p:cNvSpPr/>
          <p:nvPr/>
        </p:nvSpPr>
        <p:spPr>
          <a:xfrm rot="5400000">
            <a:off x="3490423" y="2801218"/>
            <a:ext cx="281246" cy="1928204"/>
          </a:xfrm>
          <a:prstGeom prst="leftBrace">
            <a:avLst/>
          </a:prstGeom>
          <a:ln w="28575">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FF0000"/>
              </a:solidFill>
            </a:endParaRPr>
          </a:p>
        </p:txBody>
      </p:sp>
      <p:sp>
        <p:nvSpPr>
          <p:cNvPr id="11" name="Left Brace 10">
            <a:extLst>
              <a:ext uri="{FF2B5EF4-FFF2-40B4-BE49-F238E27FC236}">
                <a16:creationId xmlns:a16="http://schemas.microsoft.com/office/drawing/2014/main" id="{3677CA51-5E4F-8D69-7409-8D72407D2831}"/>
              </a:ext>
            </a:extLst>
          </p:cNvPr>
          <p:cNvSpPr/>
          <p:nvPr/>
        </p:nvSpPr>
        <p:spPr>
          <a:xfrm rot="5400000">
            <a:off x="7392722" y="1742404"/>
            <a:ext cx="939747" cy="3533195"/>
          </a:xfrm>
          <a:prstGeom prst="leftBrace">
            <a:avLst>
              <a:gd name="adj1" fmla="val 22797"/>
              <a:gd name="adj2" fmla="val 51049"/>
            </a:avLst>
          </a:prstGeom>
          <a:ln w="28575">
            <a:solidFill>
              <a:schemeClr val="accent2">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FF0000"/>
              </a:solidFill>
            </a:endParaRPr>
          </a:p>
        </p:txBody>
      </p:sp>
      <p:sp>
        <p:nvSpPr>
          <p:cNvPr id="12" name="Left Brace 11">
            <a:extLst>
              <a:ext uri="{FF2B5EF4-FFF2-40B4-BE49-F238E27FC236}">
                <a16:creationId xmlns:a16="http://schemas.microsoft.com/office/drawing/2014/main" id="{8CD42F7E-3FB0-DA2C-BF25-535309012B80}"/>
              </a:ext>
            </a:extLst>
          </p:cNvPr>
          <p:cNvSpPr/>
          <p:nvPr/>
        </p:nvSpPr>
        <p:spPr>
          <a:xfrm rot="5400000">
            <a:off x="6571430" y="2004709"/>
            <a:ext cx="365724" cy="3533195"/>
          </a:xfrm>
          <a:prstGeom prst="lef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FF0000"/>
              </a:solidFill>
            </a:endParaRPr>
          </a:p>
        </p:txBody>
      </p:sp>
      <p:sp>
        <p:nvSpPr>
          <p:cNvPr id="17" name="TextBox 16">
            <a:extLst>
              <a:ext uri="{FF2B5EF4-FFF2-40B4-BE49-F238E27FC236}">
                <a16:creationId xmlns:a16="http://schemas.microsoft.com/office/drawing/2014/main" id="{ADD054B9-2CA0-338C-BAAF-A28D4042878F}"/>
              </a:ext>
            </a:extLst>
          </p:cNvPr>
          <p:cNvSpPr txBox="1"/>
          <p:nvPr/>
        </p:nvSpPr>
        <p:spPr>
          <a:xfrm>
            <a:off x="66396" y="2187336"/>
            <a:ext cx="2296047" cy="1015663"/>
          </a:xfrm>
          <a:prstGeom prst="rect">
            <a:avLst/>
          </a:prstGeom>
          <a:noFill/>
        </p:spPr>
        <p:txBody>
          <a:bodyPr wrap="square" rtlCol="0">
            <a:spAutoFit/>
          </a:bodyPr>
          <a:lstStyle/>
          <a:p>
            <a:r>
              <a:rPr lang="en-US" sz="2000" dirty="0">
                <a:solidFill>
                  <a:srgbClr val="FF0000"/>
                </a:solidFill>
              </a:rPr>
              <a:t>1. Onset of Conflict</a:t>
            </a:r>
            <a:r>
              <a:rPr lang="en-US" altLang="ko-KR" sz="2000" dirty="0">
                <a:solidFill>
                  <a:srgbClr val="FF0000"/>
                </a:solidFill>
              </a:rPr>
              <a:t>:</a:t>
            </a:r>
            <a:endParaRPr lang="en-US" sz="2000" dirty="0"/>
          </a:p>
          <a:p>
            <a:r>
              <a:rPr lang="en-US" sz="2000" dirty="0" err="1"/>
              <a:t>i</a:t>
            </a:r>
            <a:r>
              <a:rPr lang="en-US" sz="2000" dirty="0"/>
              <a:t>) Enter?</a:t>
            </a:r>
          </a:p>
          <a:p>
            <a:r>
              <a:rPr lang="en-US" sz="2000" dirty="0"/>
              <a:t>ii) Stay or Leave?</a:t>
            </a:r>
          </a:p>
        </p:txBody>
      </p:sp>
      <p:sp>
        <p:nvSpPr>
          <p:cNvPr id="18" name="TextBox 17">
            <a:extLst>
              <a:ext uri="{FF2B5EF4-FFF2-40B4-BE49-F238E27FC236}">
                <a16:creationId xmlns:a16="http://schemas.microsoft.com/office/drawing/2014/main" id="{5C76B913-C521-82CE-34CD-1B99200BA9AD}"/>
              </a:ext>
            </a:extLst>
          </p:cNvPr>
          <p:cNvSpPr txBox="1"/>
          <p:nvPr/>
        </p:nvSpPr>
        <p:spPr>
          <a:xfrm>
            <a:off x="8620082" y="2025857"/>
            <a:ext cx="3717377" cy="1015663"/>
          </a:xfrm>
          <a:prstGeom prst="rect">
            <a:avLst/>
          </a:prstGeom>
          <a:noFill/>
        </p:spPr>
        <p:txBody>
          <a:bodyPr wrap="square" rtlCol="0">
            <a:spAutoFit/>
          </a:bodyPr>
          <a:lstStyle/>
          <a:p>
            <a:r>
              <a:rPr lang="en-US" sz="2000" dirty="0">
                <a:solidFill>
                  <a:srgbClr val="FF0000"/>
                </a:solidFill>
              </a:rPr>
              <a:t>3. End of Conflict :</a:t>
            </a:r>
            <a:endParaRPr lang="en-US" sz="2000" dirty="0"/>
          </a:p>
          <a:p>
            <a:r>
              <a:rPr lang="en-US" sz="2000" dirty="0" err="1"/>
              <a:t>i</a:t>
            </a:r>
            <a:r>
              <a:rPr lang="en-US" sz="2000" dirty="0"/>
              <a:t>) How to foster peace?</a:t>
            </a:r>
          </a:p>
          <a:p>
            <a:r>
              <a:rPr lang="en-US" sz="2000" dirty="0"/>
              <a:t>ii) Re-enter?</a:t>
            </a:r>
          </a:p>
        </p:txBody>
      </p:sp>
      <p:sp>
        <p:nvSpPr>
          <p:cNvPr id="19" name="TextBox 18">
            <a:extLst>
              <a:ext uri="{FF2B5EF4-FFF2-40B4-BE49-F238E27FC236}">
                <a16:creationId xmlns:a16="http://schemas.microsoft.com/office/drawing/2014/main" id="{5AED3513-12DD-227F-3FBE-C66908B83FB6}"/>
              </a:ext>
            </a:extLst>
          </p:cNvPr>
          <p:cNvSpPr txBox="1"/>
          <p:nvPr/>
        </p:nvSpPr>
        <p:spPr>
          <a:xfrm>
            <a:off x="4022710" y="1842895"/>
            <a:ext cx="4995941" cy="400110"/>
          </a:xfrm>
          <a:prstGeom prst="rect">
            <a:avLst/>
          </a:prstGeom>
          <a:noFill/>
        </p:spPr>
        <p:txBody>
          <a:bodyPr wrap="square" rtlCol="0">
            <a:spAutoFit/>
          </a:bodyPr>
          <a:lstStyle/>
          <a:p>
            <a:r>
              <a:rPr lang="en-US" altLang="ko-KR" sz="2000" dirty="0">
                <a:solidFill>
                  <a:srgbClr val="FF0000"/>
                </a:solidFill>
              </a:rPr>
              <a:t>2. During Conflict: </a:t>
            </a:r>
            <a:r>
              <a:rPr lang="en-US" sz="2000" dirty="0"/>
              <a:t>How to navigate?</a:t>
            </a:r>
          </a:p>
        </p:txBody>
      </p:sp>
      <p:sp>
        <p:nvSpPr>
          <p:cNvPr id="20" name="Rectangle 19">
            <a:extLst>
              <a:ext uri="{FF2B5EF4-FFF2-40B4-BE49-F238E27FC236}">
                <a16:creationId xmlns:a16="http://schemas.microsoft.com/office/drawing/2014/main" id="{69161EE5-FF5D-69F8-6CCC-00A49F4EC09D}"/>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58EEDEE-DE2E-3E43-0D76-6AE384FC1C29}"/>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E57676A-2391-BAF5-AA15-E962AD3CF195}"/>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23" name="Rectangle 22">
            <a:extLst>
              <a:ext uri="{FF2B5EF4-FFF2-40B4-BE49-F238E27FC236}">
                <a16:creationId xmlns:a16="http://schemas.microsoft.com/office/drawing/2014/main" id="{0E0C586A-06B4-107E-E311-080B06D0A213}"/>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24" name="Rectangle 23">
            <a:extLst>
              <a:ext uri="{FF2B5EF4-FFF2-40B4-BE49-F238E27FC236}">
                <a16:creationId xmlns:a16="http://schemas.microsoft.com/office/drawing/2014/main" id="{339E59B4-D391-2613-70C6-38D7B3964D1E}"/>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31" name="Oval 30">
            <a:extLst>
              <a:ext uri="{FF2B5EF4-FFF2-40B4-BE49-F238E27FC236}">
                <a16:creationId xmlns:a16="http://schemas.microsoft.com/office/drawing/2014/main" id="{3037BAFD-D882-0F91-D385-DCD6ACB48FD7}"/>
              </a:ext>
            </a:extLst>
          </p:cNvPr>
          <p:cNvSpPr/>
          <p:nvPr/>
        </p:nvSpPr>
        <p:spPr>
          <a:xfrm>
            <a:off x="0" y="1891269"/>
            <a:ext cx="2362443" cy="160779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AC1C1A6-2003-0282-1E8E-49958EEA8D94}"/>
              </a:ext>
            </a:extLst>
          </p:cNvPr>
          <p:cNvSpPr/>
          <p:nvPr/>
        </p:nvSpPr>
        <p:spPr>
          <a:xfrm>
            <a:off x="433989" y="455487"/>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9B41E44-1421-DE79-2D6A-4296201B2AB3}"/>
              </a:ext>
            </a:extLst>
          </p:cNvPr>
          <p:cNvSpPr txBox="1"/>
          <p:nvPr/>
        </p:nvSpPr>
        <p:spPr>
          <a:xfrm>
            <a:off x="8987" y="3524260"/>
            <a:ext cx="2137719" cy="369332"/>
          </a:xfrm>
          <a:prstGeom prst="rect">
            <a:avLst/>
          </a:prstGeom>
          <a:noFill/>
        </p:spPr>
        <p:txBody>
          <a:bodyPr wrap="square" rtlCol="0">
            <a:spAutoFit/>
          </a:bodyPr>
          <a:lstStyle/>
          <a:p>
            <a:r>
              <a:rPr lang="en-US" dirty="0"/>
              <a:t>For this assignment</a:t>
            </a:r>
          </a:p>
        </p:txBody>
      </p:sp>
    </p:spTree>
    <p:extLst>
      <p:ext uri="{BB962C8B-B14F-4D97-AF65-F5344CB8AC3E}">
        <p14:creationId xmlns:p14="http://schemas.microsoft.com/office/powerpoint/2010/main" val="51720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ABB9-E038-3A40-6D4B-C1B86DE96669}"/>
              </a:ext>
            </a:extLst>
          </p:cNvPr>
          <p:cNvSpPr>
            <a:spLocks noGrp="1"/>
          </p:cNvSpPr>
          <p:nvPr>
            <p:ph type="title"/>
          </p:nvPr>
        </p:nvSpPr>
        <p:spPr/>
        <p:txBody>
          <a:bodyPr/>
          <a:lstStyle/>
          <a:p>
            <a:r>
              <a:rPr lang="en-US" dirty="0"/>
              <a:t>Existing literature and the Need for a review</a:t>
            </a:r>
          </a:p>
        </p:txBody>
      </p:sp>
      <p:sp>
        <p:nvSpPr>
          <p:cNvPr id="5" name="Rectangle 4">
            <a:extLst>
              <a:ext uri="{FF2B5EF4-FFF2-40B4-BE49-F238E27FC236}">
                <a16:creationId xmlns:a16="http://schemas.microsoft.com/office/drawing/2014/main" id="{A4DA4EA2-459B-4FFE-B48C-D5E93B00A0B4}"/>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8398DB-05DA-4F1E-580B-90DD4F89FE9A}"/>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4E01A2-B727-0E1A-B70B-1E8C46BD09C0}"/>
              </a:ext>
            </a:extLst>
          </p:cNvPr>
          <p:cNvSpPr/>
          <p:nvPr/>
        </p:nvSpPr>
        <p:spPr>
          <a:xfrm>
            <a:off x="433989" y="455487"/>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58307B-0225-E697-43E7-2D296739B3B9}"/>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12" name="Rectangle 11">
            <a:extLst>
              <a:ext uri="{FF2B5EF4-FFF2-40B4-BE49-F238E27FC236}">
                <a16:creationId xmlns:a16="http://schemas.microsoft.com/office/drawing/2014/main" id="{D993AACA-6380-3128-5DCB-CF761215064B}"/>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13" name="Rectangle 12">
            <a:extLst>
              <a:ext uri="{FF2B5EF4-FFF2-40B4-BE49-F238E27FC236}">
                <a16:creationId xmlns:a16="http://schemas.microsoft.com/office/drawing/2014/main" id="{6C5D1740-2906-DD5B-B4C5-3F9DBFAA7A36}"/>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3" name="Content Placeholder 2">
            <a:extLst>
              <a:ext uri="{FF2B5EF4-FFF2-40B4-BE49-F238E27FC236}">
                <a16:creationId xmlns:a16="http://schemas.microsoft.com/office/drawing/2014/main" id="{375EB108-8833-0ED7-215B-249DA46058A1}"/>
              </a:ext>
            </a:extLst>
          </p:cNvPr>
          <p:cNvSpPr>
            <a:spLocks noGrp="1"/>
          </p:cNvSpPr>
          <p:nvPr>
            <p:ph idx="1"/>
          </p:nvPr>
        </p:nvSpPr>
        <p:spPr>
          <a:xfrm>
            <a:off x="581192" y="1962624"/>
            <a:ext cx="11029615" cy="4439888"/>
          </a:xfrm>
        </p:spPr>
        <p:txBody>
          <a:bodyPr anchor="t">
            <a:normAutofit lnSpcReduction="10000"/>
          </a:bodyPr>
          <a:lstStyle/>
          <a:p>
            <a:pPr marL="0" indent="0">
              <a:buNone/>
            </a:pPr>
            <a:endParaRPr lang="en-US" dirty="0"/>
          </a:p>
          <a:p>
            <a:r>
              <a:rPr lang="en-US" dirty="0">
                <a:effectLst/>
              </a:rPr>
              <a:t>MNE Strategic Intervention in Violent</a:t>
            </a:r>
            <a:r>
              <a:rPr lang="ko-KR" altLang="en-US" dirty="0">
                <a:effectLst/>
              </a:rPr>
              <a:t> </a:t>
            </a:r>
            <a:r>
              <a:rPr lang="en-US" dirty="0">
                <a:effectLst/>
              </a:rPr>
              <a:t>Conflict: Variations Based on Conflict</a:t>
            </a:r>
            <a:r>
              <a:rPr lang="ko-KR" altLang="en-US" dirty="0">
                <a:effectLst/>
              </a:rPr>
              <a:t> </a:t>
            </a:r>
            <a:r>
              <a:rPr lang="en-US" dirty="0">
                <a:effectLst/>
              </a:rPr>
              <a:t>Characteristics</a:t>
            </a:r>
            <a:r>
              <a:rPr lang="ko-KR" altLang="en-US" dirty="0">
                <a:effectLst/>
              </a:rPr>
              <a:t> </a:t>
            </a:r>
            <a:r>
              <a:rPr lang="en-US" altLang="ko-KR" dirty="0">
                <a:effectLst/>
              </a:rPr>
              <a:t>(</a:t>
            </a:r>
            <a:r>
              <a:rPr lang="en-US" b="0" i="0" u="none" strike="noStrike" dirty="0">
                <a:solidFill>
                  <a:srgbClr val="222222"/>
                </a:solidFill>
                <a:effectLst/>
                <a:latin typeface="Arial" panose="020B0604020202020204" pitchFamily="34" charset="0"/>
              </a:rPr>
              <a:t>Getz, K. A., &amp; </a:t>
            </a:r>
            <a:r>
              <a:rPr lang="en-US" b="0" i="0" u="none" strike="noStrike" dirty="0" err="1">
                <a:solidFill>
                  <a:srgbClr val="222222"/>
                </a:solidFill>
                <a:effectLst/>
                <a:latin typeface="Arial" panose="020B0604020202020204" pitchFamily="34" charset="0"/>
              </a:rPr>
              <a:t>Oetzel</a:t>
            </a:r>
            <a:r>
              <a:rPr lang="en-US" b="0" i="0" u="none" strike="noStrike" dirty="0">
                <a:solidFill>
                  <a:srgbClr val="222222"/>
                </a:solidFill>
                <a:effectLst/>
                <a:latin typeface="Arial" panose="020B0604020202020204" pitchFamily="34" charset="0"/>
              </a:rPr>
              <a:t>, J. (2009)</a:t>
            </a:r>
            <a:r>
              <a:rPr lang="en-US" altLang="ko-KR" b="0" i="0" u="none" strike="noStrike" dirty="0">
                <a:solidFill>
                  <a:srgbClr val="222222"/>
                </a:solidFill>
                <a:effectLst/>
                <a:latin typeface="Arial" panose="020B0604020202020204" pitchFamily="34" charset="0"/>
              </a:rPr>
              <a:t>,</a:t>
            </a:r>
            <a:r>
              <a:rPr lang="ko-KR" altLang="en-US" b="0" i="0" u="none" strike="noStrike" dirty="0">
                <a:solidFill>
                  <a:srgbClr val="222222"/>
                </a:solidFill>
                <a:effectLst/>
                <a:latin typeface="Arial" panose="020B0604020202020204" pitchFamily="34" charset="0"/>
              </a:rPr>
              <a:t> </a:t>
            </a:r>
            <a:r>
              <a:rPr lang="en-US" altLang="ko-KR" dirty="0">
                <a:solidFill>
                  <a:srgbClr val="222222"/>
                </a:solidFill>
                <a:latin typeface="Arial" panose="020B0604020202020204" pitchFamily="34" charset="0"/>
              </a:rPr>
              <a:t>JBE) =&gt; Since it is very costly to exit, MNEs have incentive to strategically </a:t>
            </a:r>
            <a:r>
              <a:rPr lang="en-US" altLang="ko-KR" b="1" dirty="0">
                <a:solidFill>
                  <a:srgbClr val="222222"/>
                </a:solidFill>
                <a:latin typeface="Arial" panose="020B0604020202020204" pitchFamily="34" charset="0"/>
              </a:rPr>
              <a:t>respond to violent conflicts</a:t>
            </a:r>
            <a:r>
              <a:rPr lang="en-US" altLang="ko-KR" dirty="0">
                <a:solidFill>
                  <a:srgbClr val="222222"/>
                </a:solidFill>
                <a:latin typeface="Arial" panose="020B0604020202020204" pitchFamily="34" charset="0"/>
              </a:rPr>
              <a:t>.</a:t>
            </a:r>
            <a:endParaRPr lang="en-US" dirty="0"/>
          </a:p>
          <a:p>
            <a:r>
              <a:rPr lang="en-US" dirty="0"/>
              <a:t>Business and Peace: Sketching the Terrain (</a:t>
            </a:r>
            <a:r>
              <a:rPr lang="en-US" b="0" i="0" u="none" strike="noStrike" dirty="0" err="1">
                <a:solidFill>
                  <a:srgbClr val="222222"/>
                </a:solidFill>
                <a:effectLst/>
              </a:rPr>
              <a:t>Oetzel</a:t>
            </a:r>
            <a:r>
              <a:rPr lang="en-US" dirty="0">
                <a:solidFill>
                  <a:srgbClr val="222222"/>
                </a:solidFill>
              </a:rPr>
              <a:t> </a:t>
            </a:r>
            <a:r>
              <a:rPr lang="en-US" b="0" i="0" u="none" strike="noStrike" dirty="0">
                <a:solidFill>
                  <a:srgbClr val="222222"/>
                </a:solidFill>
                <a:effectLst/>
              </a:rPr>
              <a:t>et al., 2009, JBE) =&gt; review the literature on </a:t>
            </a:r>
            <a:r>
              <a:rPr lang="en-US" b="1" i="0" u="none" strike="noStrike" dirty="0">
                <a:solidFill>
                  <a:srgbClr val="222222"/>
                </a:solidFill>
                <a:effectLst/>
              </a:rPr>
              <a:t>the role of businesses in conflict resolution and peace building</a:t>
            </a:r>
            <a:endParaRPr lang="en-US" b="1" dirty="0"/>
          </a:p>
          <a:p>
            <a:r>
              <a:rPr lang="en-US" dirty="0"/>
              <a:t>Disasters and international business: Insights and recommendations from a systematic review (Nielsen, BB; </a:t>
            </a:r>
            <a:r>
              <a:rPr lang="en-US" dirty="0" err="1"/>
              <a:t>Wechtler</a:t>
            </a:r>
            <a:r>
              <a:rPr lang="en-US" dirty="0"/>
              <a:t>, H; Zheng, LL, 2023, JWB)</a:t>
            </a:r>
            <a:r>
              <a:rPr lang="ko-KR" altLang="en-US" dirty="0"/>
              <a:t> </a:t>
            </a:r>
            <a:r>
              <a:rPr lang="en-US" altLang="ko-KR" dirty="0"/>
              <a:t>=&gt;</a:t>
            </a:r>
            <a:r>
              <a:rPr lang="ko-KR" altLang="en-US" dirty="0"/>
              <a:t> </a:t>
            </a:r>
            <a:r>
              <a:rPr lang="en-US" altLang="ko-KR" dirty="0"/>
              <a:t>review the literature on </a:t>
            </a:r>
            <a:r>
              <a:rPr lang="en-US" altLang="ko-KR" b="1" dirty="0"/>
              <a:t>man-made and natural disasters broadly in the field of IB</a:t>
            </a:r>
            <a:endParaRPr lang="en-US" b="1" dirty="0"/>
          </a:p>
          <a:p>
            <a:pPr marL="0" indent="0">
              <a:buNone/>
            </a:pPr>
            <a:r>
              <a:rPr lang="en-US" sz="2000" dirty="0"/>
              <a:t>=&gt; I seek to create an integrative framework of MNEs and conflicts zone that encompasses MNEs’ decisions with regards to their operations in conflict zones from the onset to resolution of violent conflicts. </a:t>
            </a:r>
          </a:p>
          <a:p>
            <a:pPr marL="0" indent="0">
              <a:buNone/>
            </a:pPr>
            <a:r>
              <a:rPr lang="en-US" sz="2000" u="sng" dirty="0"/>
              <a:t>=&gt; But, for this research I focus on reviewing the literature on the the factors that influence MNEs’ decision faced with the existence of violent conflicts in its current or potential host countries.</a:t>
            </a:r>
          </a:p>
        </p:txBody>
      </p:sp>
    </p:spTree>
    <p:extLst>
      <p:ext uri="{BB962C8B-B14F-4D97-AF65-F5344CB8AC3E}">
        <p14:creationId xmlns:p14="http://schemas.microsoft.com/office/powerpoint/2010/main" val="181951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A708-5E25-5A21-6A9F-0B892BA000D3}"/>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3EDF26F0-AD08-2DB5-B3AE-1E4DFD3F569B}"/>
              </a:ext>
            </a:extLst>
          </p:cNvPr>
          <p:cNvSpPr>
            <a:spLocks noGrp="1"/>
          </p:cNvSpPr>
          <p:nvPr>
            <p:ph idx="1"/>
          </p:nvPr>
        </p:nvSpPr>
        <p:spPr>
          <a:xfrm>
            <a:off x="581193" y="2272145"/>
            <a:ext cx="11029615" cy="2602981"/>
          </a:xfrm>
        </p:spPr>
        <p:txBody>
          <a:bodyPr>
            <a:normAutofit/>
          </a:bodyPr>
          <a:lstStyle/>
          <a:p>
            <a:pPr marL="0" indent="0" algn="ctr">
              <a:buNone/>
            </a:pPr>
            <a:r>
              <a:rPr lang="en-US" sz="2800" b="1" dirty="0">
                <a:solidFill>
                  <a:srgbClr val="000099"/>
                </a:solidFill>
              </a:rPr>
              <a:t>(Enter, Stay, or Leave?) </a:t>
            </a:r>
          </a:p>
          <a:p>
            <a:r>
              <a:rPr lang="en-US" sz="2800" b="1" dirty="0"/>
              <a:t>What are the factors that influence multinational enterprises (MNEs)’s operational decisions in conflict zones</a:t>
            </a:r>
            <a:r>
              <a:rPr lang="en-US" altLang="ko-KR" sz="2800" b="1" dirty="0"/>
              <a:t>?</a:t>
            </a:r>
            <a:endParaRPr lang="en-US" sz="2800" b="1" dirty="0"/>
          </a:p>
        </p:txBody>
      </p:sp>
      <p:sp>
        <p:nvSpPr>
          <p:cNvPr id="4" name="Rectangle 3">
            <a:extLst>
              <a:ext uri="{FF2B5EF4-FFF2-40B4-BE49-F238E27FC236}">
                <a16:creationId xmlns:a16="http://schemas.microsoft.com/office/drawing/2014/main" id="{89B6BA90-7316-DDDF-97E4-563ACA0919DC}"/>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D39ECE-FACB-9E96-7A72-1E07E64E855F}"/>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C0C34FD-BE62-1606-BA1D-09D09F7273BF}"/>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F7DB2D85-C6B8-8931-F942-9385159A101D}"/>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AAB380C4-7DAC-4E2E-96A8-04E34A289ED2}"/>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9DC0D3B1-F49D-59BB-FE05-7AC79E044AF1}"/>
              </a:ext>
            </a:extLst>
          </p:cNvPr>
          <p:cNvSpPr/>
          <p:nvPr/>
        </p:nvSpPr>
        <p:spPr>
          <a:xfrm>
            <a:off x="433989" y="455487"/>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56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5B7A-4616-0B10-D97E-8C55C570A828}"/>
              </a:ext>
            </a:extLst>
          </p:cNvPr>
          <p:cNvSpPr>
            <a:spLocks noGrp="1"/>
          </p:cNvSpPr>
          <p:nvPr>
            <p:ph type="title"/>
          </p:nvPr>
        </p:nvSpPr>
        <p:spPr/>
        <p:txBody>
          <a:bodyPr/>
          <a:lstStyle/>
          <a:p>
            <a:r>
              <a:rPr lang="en-US" dirty="0"/>
              <a:t>Methodology</a:t>
            </a:r>
          </a:p>
        </p:txBody>
      </p:sp>
      <p:sp>
        <p:nvSpPr>
          <p:cNvPr id="4" name="Rectangle 3">
            <a:extLst>
              <a:ext uri="{FF2B5EF4-FFF2-40B4-BE49-F238E27FC236}">
                <a16:creationId xmlns:a16="http://schemas.microsoft.com/office/drawing/2014/main" id="{92684DB5-EBF0-3C9B-005B-6A511F80B20C}"/>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1CC61FF-FE6B-27FA-0451-43B247C35C82}"/>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E078A5-A6AE-F4A4-27ED-812E1FED7098}"/>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17054574-E31C-4A76-4072-236F587FA08F}"/>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423FB3D5-DF3F-571A-E535-3AC99296D290}"/>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950A22B0-75ED-9648-C0EC-98F2DF2B16A0}"/>
              </a:ext>
            </a:extLst>
          </p:cNvPr>
          <p:cNvSpPr/>
          <p:nvPr/>
        </p:nvSpPr>
        <p:spPr>
          <a:xfrm>
            <a:off x="4236378" y="453216"/>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3AA60918-9E32-8F84-CF8B-BF2812121B93}"/>
              </a:ext>
            </a:extLst>
          </p:cNvPr>
          <p:cNvGraphicFramePr>
            <a:graphicFrameLocks noGrp="1"/>
          </p:cNvGraphicFramePr>
          <p:nvPr>
            <p:extLst>
              <p:ext uri="{D42A27DB-BD31-4B8C-83A1-F6EECF244321}">
                <p14:modId xmlns:p14="http://schemas.microsoft.com/office/powerpoint/2010/main" val="409685394"/>
              </p:ext>
            </p:extLst>
          </p:nvPr>
        </p:nvGraphicFramePr>
        <p:xfrm>
          <a:off x="433989" y="1950267"/>
          <a:ext cx="11324021" cy="4976247"/>
        </p:xfrm>
        <a:graphic>
          <a:graphicData uri="http://schemas.openxmlformats.org/drawingml/2006/table">
            <a:tbl>
              <a:tblPr firstRow="1" bandRow="1">
                <a:tableStyleId>{5C22544A-7EE6-4342-B048-85BDC9FD1C3A}</a:tableStyleId>
              </a:tblPr>
              <a:tblGrid>
                <a:gridCol w="1901438">
                  <a:extLst>
                    <a:ext uri="{9D8B030D-6E8A-4147-A177-3AD203B41FA5}">
                      <a16:colId xmlns:a16="http://schemas.microsoft.com/office/drawing/2014/main" val="150326800"/>
                    </a:ext>
                  </a:extLst>
                </a:gridCol>
                <a:gridCol w="9422583">
                  <a:extLst>
                    <a:ext uri="{9D8B030D-6E8A-4147-A177-3AD203B41FA5}">
                      <a16:colId xmlns:a16="http://schemas.microsoft.com/office/drawing/2014/main" val="1663168733"/>
                    </a:ext>
                  </a:extLst>
                </a:gridCol>
              </a:tblGrid>
              <a:tr h="352604">
                <a:tc>
                  <a:txBody>
                    <a:bodyPr/>
                    <a:lstStyle/>
                    <a:p>
                      <a:pPr algn="ctr"/>
                      <a:r>
                        <a:rPr lang="en-US" sz="1600" dirty="0">
                          <a:latin typeface="Times New Roman" panose="02020603050405020304" pitchFamily="18" charset="0"/>
                          <a:cs typeface="Times New Roman" panose="02020603050405020304" pitchFamily="18" charset="0"/>
                        </a:rPr>
                        <a:t>Phase</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Description</a:t>
                      </a:r>
                    </a:p>
                  </a:txBody>
                  <a:tcPr anchor="ctr"/>
                </a:tc>
                <a:extLst>
                  <a:ext uri="{0D108BD9-81ED-4DB2-BD59-A6C34878D82A}">
                    <a16:rowId xmlns:a16="http://schemas.microsoft.com/office/drawing/2014/main" val="1879697316"/>
                  </a:ext>
                </a:extLst>
              </a:tr>
              <a:tr h="10290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Selecting Journals</a:t>
                      </a:r>
                    </a:p>
                  </a:txBody>
                  <a:tcPr anchor="ctr"/>
                </a:tc>
                <a:tc>
                  <a:txBody>
                    <a:bodyPr/>
                    <a:lstStyle/>
                    <a:p>
                      <a:pPr marL="0" indent="0" algn="l">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Initial journal selection based on review from Pisani et al (2017)</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General Management journals, IB journals, and Business and Society Journals</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Added to this initial selection: Political Science and Economic Journals such as Journal of Conflict Resolution and Journal of Political Economy.</a:t>
                      </a:r>
                    </a:p>
                  </a:txBody>
                  <a:tcPr anchor="ctr"/>
                </a:tc>
                <a:extLst>
                  <a:ext uri="{0D108BD9-81ED-4DB2-BD59-A6C34878D82A}">
                    <a16:rowId xmlns:a16="http://schemas.microsoft.com/office/drawing/2014/main" val="2643249244"/>
                  </a:ext>
                </a:extLst>
              </a:tr>
              <a:tr h="15582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Constructing Search String</a:t>
                      </a:r>
                    </a:p>
                  </a:txBody>
                  <a:tcPr anchor="ctr"/>
                </a:tc>
                <a:tc>
                  <a:txBody>
                    <a:bodyPr/>
                    <a:lstStyle/>
                    <a:p>
                      <a:pPr marL="0" indent="0" algn="l">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Selected keywords (Violent Conflicts &amp; FDI or Operational decisions)</a:t>
                      </a:r>
                    </a:p>
                    <a:p>
                      <a:pPr marL="285750" indent="-2857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TS=("civil war" OR "intrastate war" OR "interstate war" OR "political violence" OR "military dispute" OR "political conflict" OR "military conflict" OR "violent conflict" OR "civil conflict" OR "internal conflict" OR "external conflict" OR "ethnic conflict" OR "interstate conflict" OR "intrastate conflict" OR "armed conflict" OR "war zone" OR "conflict zone*" OR "terrorism" OR "terrorist" OR "assassination" OR "general strike" OR "purge" OR "riot" OR "anti-government demonstration" OR "coup" OR "political repression" OR "military repression" OR "government repression" OR "revolution" OR "rebellion" OR "insurgency" OR "genocide" OR "territorial dispute" OR "civil unrest" OR "political unrest" OR "non-state conflict" OR "one-sided conflict" OR "state conflict”)</a:t>
                      </a:r>
                    </a:p>
                    <a:p>
                      <a:pPr marL="285750" indent="-285750" algn="l">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AND TS=("FDI" OR "foreign direct investment" OR "divest*" OR "exit" OR "stay" OR "suspend" OR "entry")</a:t>
                      </a:r>
                    </a:p>
                  </a:txBody>
                  <a:tcPr anchor="ctr"/>
                </a:tc>
                <a:extLst>
                  <a:ext uri="{0D108BD9-81ED-4DB2-BD59-A6C34878D82A}">
                    <a16:rowId xmlns:a16="http://schemas.microsoft.com/office/drawing/2014/main" val="2353173191"/>
                  </a:ext>
                </a:extLst>
              </a:tr>
              <a:tr h="8746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General Sample</a:t>
                      </a:r>
                    </a:p>
                  </a:txBody>
                  <a:tcPr anchor="ctr"/>
                </a:tc>
                <a:tc>
                  <a:txBody>
                    <a:bodyPr/>
                    <a:lstStyle/>
                    <a:p>
                      <a:pPr marL="0" indent="0" algn="l">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Searched the title, keywords, and abstract of articles using Web of Science</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resulted in an initial sample of </a:t>
                      </a:r>
                      <a:r>
                        <a:rPr lang="en-US" sz="1600" i="0" u="sng" dirty="0">
                          <a:latin typeface="Times New Roman" panose="02020603050405020304" pitchFamily="18" charset="0"/>
                          <a:cs typeface="Times New Roman" panose="02020603050405020304" pitchFamily="18" charset="0"/>
                        </a:rPr>
                        <a:t>102 articles.</a:t>
                      </a:r>
                    </a:p>
                  </a:txBody>
                  <a:tcPr anchor="ctr"/>
                </a:tc>
                <a:extLst>
                  <a:ext uri="{0D108BD9-81ED-4DB2-BD59-A6C34878D82A}">
                    <a16:rowId xmlns:a16="http://schemas.microsoft.com/office/drawing/2014/main" val="960243196"/>
                  </a:ext>
                </a:extLst>
              </a:tr>
              <a:tr h="8746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Final Sample</a:t>
                      </a:r>
                    </a:p>
                  </a:txBody>
                  <a:tcPr anchor="ctr"/>
                </a:tc>
                <a:tc>
                  <a:txBody>
                    <a:bodyPr/>
                    <a:lstStyle/>
                    <a:p>
                      <a:pPr algn="l"/>
                      <a:r>
                        <a:rPr lang="en-US" sz="1600" dirty="0">
                          <a:latin typeface="Times New Roman" panose="02020603050405020304" pitchFamily="18" charset="0"/>
                          <a:cs typeface="Times New Roman" panose="02020603050405020304" pitchFamily="18" charset="0"/>
                        </a:rPr>
                        <a:t>The inclusion criteria are</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article studied MNE</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article examined MNEs’ decision makings in conflict zones regarding enter, stay, or exit decisions.</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resulted in a a selected sample of 32 samples</a:t>
                      </a:r>
                    </a:p>
                  </a:txBody>
                  <a:tcPr anchor="ctr"/>
                </a:tc>
                <a:extLst>
                  <a:ext uri="{0D108BD9-81ED-4DB2-BD59-A6C34878D82A}">
                    <a16:rowId xmlns:a16="http://schemas.microsoft.com/office/drawing/2014/main" val="1809109129"/>
                  </a:ext>
                </a:extLst>
              </a:tr>
            </a:tbl>
          </a:graphicData>
        </a:graphic>
      </p:graphicFrame>
      <p:sp>
        <p:nvSpPr>
          <p:cNvPr id="12" name="Curved Right Arrow 11">
            <a:extLst>
              <a:ext uri="{FF2B5EF4-FFF2-40B4-BE49-F238E27FC236}">
                <a16:creationId xmlns:a16="http://schemas.microsoft.com/office/drawing/2014/main" id="{89013F57-9867-7A53-F3D4-133B76E4A2A8}"/>
              </a:ext>
            </a:extLst>
          </p:cNvPr>
          <p:cNvSpPr/>
          <p:nvPr/>
        </p:nvSpPr>
        <p:spPr>
          <a:xfrm>
            <a:off x="74565" y="2743532"/>
            <a:ext cx="457200" cy="112446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a:extLst>
              <a:ext uri="{FF2B5EF4-FFF2-40B4-BE49-F238E27FC236}">
                <a16:creationId xmlns:a16="http://schemas.microsoft.com/office/drawing/2014/main" id="{0B15D9E2-9DB1-B644-6FFC-873AD2A2EC19}"/>
              </a:ext>
            </a:extLst>
          </p:cNvPr>
          <p:cNvSpPr/>
          <p:nvPr/>
        </p:nvSpPr>
        <p:spPr>
          <a:xfrm>
            <a:off x="74565" y="5560700"/>
            <a:ext cx="457200" cy="92258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a:extLst>
              <a:ext uri="{FF2B5EF4-FFF2-40B4-BE49-F238E27FC236}">
                <a16:creationId xmlns:a16="http://schemas.microsoft.com/office/drawing/2014/main" id="{B99986A1-A056-B43F-99D7-6900D7B1A3F1}"/>
              </a:ext>
            </a:extLst>
          </p:cNvPr>
          <p:cNvSpPr/>
          <p:nvPr/>
        </p:nvSpPr>
        <p:spPr>
          <a:xfrm>
            <a:off x="74565" y="4173070"/>
            <a:ext cx="457200" cy="112446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106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BDC4-7C2A-F842-A53B-6C4184672E00}"/>
              </a:ext>
            </a:extLst>
          </p:cNvPr>
          <p:cNvSpPr>
            <a:spLocks noGrp="1"/>
          </p:cNvSpPr>
          <p:nvPr>
            <p:ph type="title"/>
          </p:nvPr>
        </p:nvSpPr>
        <p:spPr/>
        <p:txBody>
          <a:bodyPr/>
          <a:lstStyle/>
          <a:p>
            <a:r>
              <a:rPr lang="en-US" dirty="0"/>
              <a:t>Journal composition</a:t>
            </a:r>
          </a:p>
        </p:txBody>
      </p:sp>
      <p:sp>
        <p:nvSpPr>
          <p:cNvPr id="4" name="Rectangle 3">
            <a:extLst>
              <a:ext uri="{FF2B5EF4-FFF2-40B4-BE49-F238E27FC236}">
                <a16:creationId xmlns:a16="http://schemas.microsoft.com/office/drawing/2014/main" id="{B3D75197-4754-885F-BFCB-A54339CBCCBD}"/>
              </a:ext>
            </a:extLst>
          </p:cNvPr>
          <p:cNvSpPr/>
          <p:nvPr/>
        </p:nvSpPr>
        <p:spPr>
          <a:xfrm>
            <a:off x="4238244"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74487-7298-20B6-D65C-EDF4530BAD7A}"/>
              </a:ext>
            </a:extLst>
          </p:cNvPr>
          <p:cNvSpPr/>
          <p:nvPr/>
        </p:nvSpPr>
        <p:spPr>
          <a:xfrm>
            <a:off x="8040633" y="455488"/>
            <a:ext cx="3717378" cy="950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481FDB-A8B6-8497-780C-101617C37AE1}"/>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7" name="Rectangle 6">
            <a:extLst>
              <a:ext uri="{FF2B5EF4-FFF2-40B4-BE49-F238E27FC236}">
                <a16:creationId xmlns:a16="http://schemas.microsoft.com/office/drawing/2014/main" id="{134E1446-E551-DF6B-0323-03AAAC28076D}"/>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8" name="Rectangle 7">
            <a:extLst>
              <a:ext uri="{FF2B5EF4-FFF2-40B4-BE49-F238E27FC236}">
                <a16:creationId xmlns:a16="http://schemas.microsoft.com/office/drawing/2014/main" id="{F5BE6153-6EC8-7CD1-A1E7-C9804963AF44}"/>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Rectangle 8">
            <a:extLst>
              <a:ext uri="{FF2B5EF4-FFF2-40B4-BE49-F238E27FC236}">
                <a16:creationId xmlns:a16="http://schemas.microsoft.com/office/drawing/2014/main" id="{7F92C195-76CC-3762-5286-743AB069FBC4}"/>
              </a:ext>
            </a:extLst>
          </p:cNvPr>
          <p:cNvSpPr/>
          <p:nvPr/>
        </p:nvSpPr>
        <p:spPr>
          <a:xfrm>
            <a:off x="4236378" y="453216"/>
            <a:ext cx="3717378" cy="95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FFDB9858-B6C4-65DD-C0EC-A75E50F2F2FC}"/>
              </a:ext>
            </a:extLst>
          </p:cNvPr>
          <p:cNvGraphicFramePr>
            <a:graphicFrameLocks noGrp="1"/>
          </p:cNvGraphicFramePr>
          <p:nvPr>
            <p:extLst>
              <p:ext uri="{D42A27DB-BD31-4B8C-83A1-F6EECF244321}">
                <p14:modId xmlns:p14="http://schemas.microsoft.com/office/powerpoint/2010/main" val="3907275815"/>
              </p:ext>
            </p:extLst>
          </p:nvPr>
        </p:nvGraphicFramePr>
        <p:xfrm>
          <a:off x="433990" y="2066551"/>
          <a:ext cx="11324021" cy="4346131"/>
        </p:xfrm>
        <a:graphic>
          <a:graphicData uri="http://schemas.openxmlformats.org/drawingml/2006/table">
            <a:tbl>
              <a:tblPr firstRow="1" bandRow="1">
                <a:tableStyleId>{5C22544A-7EE6-4342-B048-85BDC9FD1C3A}</a:tableStyleId>
              </a:tblPr>
              <a:tblGrid>
                <a:gridCol w="2519564">
                  <a:extLst>
                    <a:ext uri="{9D8B030D-6E8A-4147-A177-3AD203B41FA5}">
                      <a16:colId xmlns:a16="http://schemas.microsoft.com/office/drawing/2014/main" val="3829170275"/>
                    </a:ext>
                  </a:extLst>
                </a:gridCol>
                <a:gridCol w="3261895">
                  <a:extLst>
                    <a:ext uri="{9D8B030D-6E8A-4147-A177-3AD203B41FA5}">
                      <a16:colId xmlns:a16="http://schemas.microsoft.com/office/drawing/2014/main" val="2795068437"/>
                    </a:ext>
                  </a:extLst>
                </a:gridCol>
                <a:gridCol w="2586079">
                  <a:extLst>
                    <a:ext uri="{9D8B030D-6E8A-4147-A177-3AD203B41FA5}">
                      <a16:colId xmlns:a16="http://schemas.microsoft.com/office/drawing/2014/main" val="4157357212"/>
                    </a:ext>
                  </a:extLst>
                </a:gridCol>
                <a:gridCol w="2956483">
                  <a:extLst>
                    <a:ext uri="{9D8B030D-6E8A-4147-A177-3AD203B41FA5}">
                      <a16:colId xmlns:a16="http://schemas.microsoft.com/office/drawing/2014/main" val="3786639136"/>
                    </a:ext>
                  </a:extLst>
                </a:gridCol>
              </a:tblGrid>
              <a:tr h="478941">
                <a:tc>
                  <a:txBody>
                    <a:bodyPr/>
                    <a:lstStyle/>
                    <a:p>
                      <a:r>
                        <a:rPr lang="en-US" sz="2000" dirty="0"/>
                        <a:t>Management Journals</a:t>
                      </a:r>
                    </a:p>
                  </a:txBody>
                  <a:tcPr/>
                </a:tc>
                <a:tc>
                  <a:txBody>
                    <a:bodyPr/>
                    <a:lstStyle/>
                    <a:p>
                      <a:r>
                        <a:rPr lang="en-US" sz="2000" dirty="0"/>
                        <a:t>IB Journals</a:t>
                      </a:r>
                    </a:p>
                  </a:txBody>
                  <a:tcPr/>
                </a:tc>
                <a:tc>
                  <a:txBody>
                    <a:bodyPr/>
                    <a:lstStyle/>
                    <a:p>
                      <a:r>
                        <a:rPr lang="en-US" sz="2000" dirty="0"/>
                        <a:t>Business &amp; Society Journals</a:t>
                      </a:r>
                    </a:p>
                  </a:txBody>
                  <a:tcPr/>
                </a:tc>
                <a:tc>
                  <a:txBody>
                    <a:bodyPr/>
                    <a:lstStyle/>
                    <a:p>
                      <a:r>
                        <a:rPr lang="en-US" sz="2000" dirty="0"/>
                        <a:t>Specialized Economic &amp; Political Science Journals</a:t>
                      </a:r>
                    </a:p>
                  </a:txBody>
                  <a:tcPr/>
                </a:tc>
                <a:extLst>
                  <a:ext uri="{0D108BD9-81ED-4DB2-BD59-A6C34878D82A}">
                    <a16:rowId xmlns:a16="http://schemas.microsoft.com/office/drawing/2014/main" val="3098660209"/>
                  </a:ext>
                </a:extLst>
              </a:tr>
              <a:tr h="2253622">
                <a:tc>
                  <a:txBody>
                    <a:bodyPr/>
                    <a:lstStyle/>
                    <a:p>
                      <a:pPr marL="285750" indent="-285750">
                        <a:lnSpc>
                          <a:spcPct val="150000"/>
                        </a:lnSpc>
                        <a:buFont typeface="Arial" panose="020B0604020202020204" pitchFamily="34" charset="0"/>
                        <a:buChar char="•"/>
                      </a:pPr>
                      <a:r>
                        <a:rPr lang="en-US" sz="1600" dirty="0"/>
                        <a:t>Strategic Management Journal</a:t>
                      </a:r>
                    </a:p>
                    <a:p>
                      <a:pPr marL="285750" indent="-285750">
                        <a:lnSpc>
                          <a:spcPct val="150000"/>
                        </a:lnSpc>
                        <a:buFont typeface="Arial" panose="020B0604020202020204" pitchFamily="34" charset="0"/>
                        <a:buChar char="•"/>
                      </a:pPr>
                      <a:r>
                        <a:rPr lang="en-US" sz="1600" dirty="0"/>
                        <a:t>Organization Science</a:t>
                      </a:r>
                    </a:p>
                  </a:txBody>
                  <a:tcPr/>
                </a:tc>
                <a:tc>
                  <a:txBody>
                    <a:bodyPr/>
                    <a:lstStyle/>
                    <a:p>
                      <a:pPr marL="285750" indent="-285750">
                        <a:lnSpc>
                          <a:spcPct val="150000"/>
                        </a:lnSpc>
                        <a:buFont typeface="Arial" panose="020B0604020202020204" pitchFamily="34" charset="0"/>
                        <a:buChar char="•"/>
                      </a:pPr>
                      <a:r>
                        <a:rPr lang="en-US" sz="1600" dirty="0"/>
                        <a:t>Journal of International Business Studies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Journal of World Business</a:t>
                      </a:r>
                    </a:p>
                    <a:p>
                      <a:pPr marL="285750" indent="-285750">
                        <a:lnSpc>
                          <a:spcPct val="150000"/>
                        </a:lnSpc>
                        <a:buFont typeface="Arial" panose="020B0604020202020204" pitchFamily="34" charset="0"/>
                        <a:buChar char="•"/>
                      </a:pPr>
                      <a:r>
                        <a:rPr lang="en-US" sz="1600" dirty="0"/>
                        <a:t>Journal of International Management</a:t>
                      </a:r>
                    </a:p>
                    <a:p>
                      <a:pPr marL="285750" indent="-285750">
                        <a:lnSpc>
                          <a:spcPct val="150000"/>
                        </a:lnSpc>
                        <a:buFont typeface="Arial" panose="020B0604020202020204" pitchFamily="34" charset="0"/>
                        <a:buChar char="•"/>
                      </a:pPr>
                      <a:r>
                        <a:rPr lang="en-US" sz="1600" dirty="0"/>
                        <a:t>Multinational Business Review</a:t>
                      </a:r>
                    </a:p>
                    <a:p>
                      <a:pPr marL="285750" indent="-285750">
                        <a:lnSpc>
                          <a:spcPct val="150000"/>
                        </a:lnSpc>
                        <a:buFont typeface="Arial" panose="020B0604020202020204" pitchFamily="34" charset="0"/>
                        <a:buChar char="•"/>
                      </a:pPr>
                      <a:r>
                        <a:rPr lang="en-US" sz="1600" dirty="0"/>
                        <a:t>Management International Review</a:t>
                      </a:r>
                    </a:p>
                    <a:p>
                      <a:pPr marL="285750" indent="-285750">
                        <a:lnSpc>
                          <a:spcPct val="150000"/>
                        </a:lnSpc>
                        <a:buFont typeface="Arial" panose="020B0604020202020204" pitchFamily="34" charset="0"/>
                        <a:buChar char="•"/>
                      </a:pPr>
                      <a:r>
                        <a:rPr lang="en-US" sz="1600" dirty="0"/>
                        <a:t>International Business Review</a:t>
                      </a:r>
                    </a:p>
                  </a:txBody>
                  <a:tcPr/>
                </a:tc>
                <a:tc>
                  <a:txBody>
                    <a:bodyPr/>
                    <a:lstStyle/>
                    <a:p>
                      <a:pPr marL="285750" indent="-285750">
                        <a:lnSpc>
                          <a:spcPct val="150000"/>
                        </a:lnSpc>
                        <a:buFont typeface="Arial" panose="020B0604020202020204" pitchFamily="34" charset="0"/>
                        <a:buChar char="•"/>
                      </a:pPr>
                      <a:r>
                        <a:rPr lang="en-US" sz="1600" dirty="0"/>
                        <a:t>Journal of Business Ethics</a:t>
                      </a:r>
                    </a:p>
                    <a:p>
                      <a:pPr marL="285750" indent="-285750">
                        <a:lnSpc>
                          <a:spcPct val="150000"/>
                        </a:lnSpc>
                        <a:buFont typeface="Arial" panose="020B0604020202020204" pitchFamily="34" charset="0"/>
                        <a:buChar char="•"/>
                      </a:pPr>
                      <a:r>
                        <a:rPr lang="en-US" sz="1600" dirty="0"/>
                        <a:t>Business &amp; Society</a:t>
                      </a:r>
                    </a:p>
                  </a:txBody>
                  <a:tcPr/>
                </a:tc>
                <a:tc>
                  <a:txBody>
                    <a:bodyPr/>
                    <a:lstStyle/>
                    <a:p>
                      <a:pPr marL="285750" indent="-285750">
                        <a:lnSpc>
                          <a:spcPct val="150000"/>
                        </a:lnSpc>
                        <a:buFont typeface="Arial" panose="020B0604020202020204" pitchFamily="34" charset="0"/>
                        <a:buChar char="•"/>
                      </a:pPr>
                      <a:r>
                        <a:rPr lang="en-US" sz="1600" dirty="0"/>
                        <a:t>European Economic Journal</a:t>
                      </a:r>
                    </a:p>
                    <a:p>
                      <a:pPr marL="285750" indent="-285750">
                        <a:lnSpc>
                          <a:spcPct val="150000"/>
                        </a:lnSpc>
                        <a:buFont typeface="Arial" panose="020B0604020202020204" pitchFamily="34" charset="0"/>
                        <a:buChar char="•"/>
                      </a:pPr>
                      <a:r>
                        <a:rPr lang="en-US" sz="1600" dirty="0"/>
                        <a:t>Journal of Conflict Resolution</a:t>
                      </a:r>
                    </a:p>
                    <a:p>
                      <a:pPr marL="285750" indent="-285750">
                        <a:lnSpc>
                          <a:spcPct val="150000"/>
                        </a:lnSpc>
                        <a:buFont typeface="Arial" panose="020B0604020202020204" pitchFamily="34" charset="0"/>
                        <a:buChar char="•"/>
                      </a:pPr>
                      <a:r>
                        <a:rPr lang="en-US" sz="1600" dirty="0"/>
                        <a:t>Journal of Politics</a:t>
                      </a:r>
                    </a:p>
                    <a:p>
                      <a:pPr marL="285750" indent="-285750">
                        <a:lnSpc>
                          <a:spcPct val="150000"/>
                        </a:lnSpc>
                        <a:buFont typeface="Arial" panose="020B0604020202020204" pitchFamily="34" charset="0"/>
                        <a:buChar char="•"/>
                      </a:pPr>
                      <a:r>
                        <a:rPr lang="en-US" sz="1600" dirty="0"/>
                        <a:t>Journal of Peace Research</a:t>
                      </a:r>
                    </a:p>
                  </a:txBody>
                  <a:tcPr/>
                </a:tc>
                <a:extLst>
                  <a:ext uri="{0D108BD9-81ED-4DB2-BD59-A6C34878D82A}">
                    <a16:rowId xmlns:a16="http://schemas.microsoft.com/office/drawing/2014/main" val="1078050889"/>
                  </a:ext>
                </a:extLst>
              </a:tr>
            </a:tbl>
          </a:graphicData>
        </a:graphic>
      </p:graphicFrame>
    </p:spTree>
    <p:extLst>
      <p:ext uri="{BB962C8B-B14F-4D97-AF65-F5344CB8AC3E}">
        <p14:creationId xmlns:p14="http://schemas.microsoft.com/office/powerpoint/2010/main" val="80099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52D24CD-C90A-8669-5A2E-BB7FC1B3C511}"/>
              </a:ext>
            </a:extLst>
          </p:cNvPr>
          <p:cNvGraphicFramePr>
            <a:graphicFrameLocks noGrp="1"/>
          </p:cNvGraphicFramePr>
          <p:nvPr>
            <p:ph idx="1"/>
            <p:extLst>
              <p:ext uri="{D42A27DB-BD31-4B8C-83A1-F6EECF244321}">
                <p14:modId xmlns:p14="http://schemas.microsoft.com/office/powerpoint/2010/main" val="2571343773"/>
              </p:ext>
            </p:extLst>
          </p:nvPr>
        </p:nvGraphicFramePr>
        <p:xfrm>
          <a:off x="581025" y="2123261"/>
          <a:ext cx="11029950" cy="389683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7468577-B204-5E97-F768-3CF6587C8D64}"/>
              </a:ext>
            </a:extLst>
          </p:cNvPr>
          <p:cNvSpPr/>
          <p:nvPr/>
        </p:nvSpPr>
        <p:spPr>
          <a:xfrm>
            <a:off x="433990"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Motivation</a:t>
            </a:r>
          </a:p>
        </p:txBody>
      </p:sp>
      <p:sp>
        <p:nvSpPr>
          <p:cNvPr id="5" name="Rectangle 4">
            <a:extLst>
              <a:ext uri="{FF2B5EF4-FFF2-40B4-BE49-F238E27FC236}">
                <a16:creationId xmlns:a16="http://schemas.microsoft.com/office/drawing/2014/main" id="{E4FA63C0-0567-CA58-EDBA-69A6B240CD6E}"/>
              </a:ext>
            </a:extLst>
          </p:cNvPr>
          <p:cNvSpPr/>
          <p:nvPr/>
        </p:nvSpPr>
        <p:spPr>
          <a:xfrm>
            <a:off x="4060676"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Methodology</a:t>
            </a:r>
          </a:p>
        </p:txBody>
      </p:sp>
      <p:sp>
        <p:nvSpPr>
          <p:cNvPr id="6" name="Rectangle 5">
            <a:extLst>
              <a:ext uri="{FF2B5EF4-FFF2-40B4-BE49-F238E27FC236}">
                <a16:creationId xmlns:a16="http://schemas.microsoft.com/office/drawing/2014/main" id="{95D90AAB-D439-BB7E-B7DD-13C056752C1D}"/>
              </a:ext>
            </a:extLst>
          </p:cNvPr>
          <p:cNvSpPr/>
          <p:nvPr/>
        </p:nvSpPr>
        <p:spPr>
          <a:xfrm>
            <a:off x="7893431" y="0"/>
            <a:ext cx="3717377" cy="4554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Findings</a:t>
            </a:r>
          </a:p>
        </p:txBody>
      </p:sp>
      <p:sp>
        <p:nvSpPr>
          <p:cNvPr id="9" name="Title 8">
            <a:extLst>
              <a:ext uri="{FF2B5EF4-FFF2-40B4-BE49-F238E27FC236}">
                <a16:creationId xmlns:a16="http://schemas.microsoft.com/office/drawing/2014/main" id="{49E8D55C-ECA7-CB23-12B7-EC9D94BF905D}"/>
              </a:ext>
            </a:extLst>
          </p:cNvPr>
          <p:cNvSpPr>
            <a:spLocks noGrp="1"/>
          </p:cNvSpPr>
          <p:nvPr>
            <p:ph type="title"/>
          </p:nvPr>
        </p:nvSpPr>
        <p:spPr/>
        <p:txBody>
          <a:bodyPr/>
          <a:lstStyle/>
          <a:p>
            <a:r>
              <a:rPr lang="en-US" dirty="0"/>
              <a:t>The journal proportion of the Selected samples</a:t>
            </a:r>
          </a:p>
        </p:txBody>
      </p:sp>
      <p:sp>
        <p:nvSpPr>
          <p:cNvPr id="10" name="TextBox 9">
            <a:extLst>
              <a:ext uri="{FF2B5EF4-FFF2-40B4-BE49-F238E27FC236}">
                <a16:creationId xmlns:a16="http://schemas.microsoft.com/office/drawing/2014/main" id="{53D7AA1F-B578-90D2-CF52-2C52E2EDAD42}"/>
              </a:ext>
            </a:extLst>
          </p:cNvPr>
          <p:cNvSpPr txBox="1"/>
          <p:nvPr/>
        </p:nvSpPr>
        <p:spPr>
          <a:xfrm>
            <a:off x="5473910" y="6020100"/>
            <a:ext cx="1802583" cy="461665"/>
          </a:xfrm>
          <a:prstGeom prst="rect">
            <a:avLst/>
          </a:prstGeom>
          <a:noFill/>
        </p:spPr>
        <p:txBody>
          <a:bodyPr wrap="square" rtlCol="0">
            <a:spAutoFit/>
          </a:bodyPr>
          <a:lstStyle/>
          <a:p>
            <a:r>
              <a:rPr lang="en-US" sz="2400" dirty="0"/>
              <a:t>Total: 32</a:t>
            </a:r>
          </a:p>
        </p:txBody>
      </p:sp>
    </p:spTree>
    <p:extLst>
      <p:ext uri="{BB962C8B-B14F-4D97-AF65-F5344CB8AC3E}">
        <p14:creationId xmlns:p14="http://schemas.microsoft.com/office/powerpoint/2010/main" val="189188368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{8F432AA7-6008-094B-8897-D6D0E1EDD39A}tf10001123</Template>
  <TotalTime>3494</TotalTime>
  <Words>1672</Words>
  <Application>Microsoft Macintosh PowerPoint</Application>
  <PresentationFormat>Widescreen</PresentationFormat>
  <Paragraphs>201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Gill Sans MT</vt:lpstr>
      <vt:lpstr>Times New Roman</vt:lpstr>
      <vt:lpstr>Wingdings 2</vt:lpstr>
      <vt:lpstr>Dividend</vt:lpstr>
      <vt:lpstr>Systematic review: MNEs in Violent conflict zones</vt:lpstr>
      <vt:lpstr>Violence across the globe</vt:lpstr>
      <vt:lpstr>The temporal dimension of violent conflicts</vt:lpstr>
      <vt:lpstr>Holistic picture of the review</vt:lpstr>
      <vt:lpstr>Existing literature and the Need for a review</vt:lpstr>
      <vt:lpstr>Research question</vt:lpstr>
      <vt:lpstr>Methodology</vt:lpstr>
      <vt:lpstr>Journal composition</vt:lpstr>
      <vt:lpstr>The journal proportion of the Selected samples</vt:lpstr>
      <vt:lpstr>Evolution of research on mne’s operational choice in conflict zones</vt:lpstr>
      <vt:lpstr>More about sample articles</vt:lpstr>
      <vt:lpstr>preliminary summary</vt:lpstr>
      <vt:lpstr>Broad themes and Key Findings</vt:lpstr>
      <vt:lpstr>Conceptual framework of MNEs and conflicts zones</vt:lpstr>
      <vt:lpstr>Key Literature gaps and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review</dc:title>
  <dc:creator>Taeksang Jang</dc:creator>
  <cp:lastModifiedBy>Taeksang Jang</cp:lastModifiedBy>
  <cp:revision>69</cp:revision>
  <dcterms:created xsi:type="dcterms:W3CDTF">2023-11-30T04:54:57Z</dcterms:created>
  <dcterms:modified xsi:type="dcterms:W3CDTF">2023-12-04T18:52:15Z</dcterms:modified>
</cp:coreProperties>
</file>